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9" r:id="rId5"/>
    <p:sldId id="264" r:id="rId6"/>
    <p:sldId id="277" r:id="rId7"/>
    <p:sldId id="261" r:id="rId8"/>
    <p:sldId id="263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82E2B2-B21E-4B2E-B3DC-6ECBC2235FF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1A82C3-5F18-4B7E-AC82-4D4FBD3A9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F5E07-2542-4F94-8B71-89B2F67E80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BD4DB-9407-4E9B-BA97-24F8338DE5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1C38-A0AF-4CD4-8C80-793AAE0CDD95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6C17-82C0-44DF-B495-CE4CDB5FB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1528-943A-4F95-A837-C242408EE226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57EB-B11D-4D89-BFF2-DDB57C7EE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5486-10EE-4EB3-9A4D-AF9186C47743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1215-93BA-44C9-8BA1-CBD91AFCA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B80C-5C47-4A7F-9892-08CB89FF1D01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396E7-D7E5-48A6-A41A-101154662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AA18-1C7A-4293-847D-54D21621867F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3A22-17C2-4638-A396-39CE623AC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4C2B-94A7-40AD-BB59-0B5E1A508FAB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5596-942F-4B43-AA90-FBCE4C42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8D7E-C66A-4F2C-B9FF-CBDE3CB07EFE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D49A-B4DF-4076-9110-77A3EAFCB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03CE-6F04-44FD-BC70-974BD012AD1A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8E2B-E284-4670-8EC1-CB90A61B5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899B-554E-4864-8AEB-8CD643733324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A34B-5CDD-4D0A-B686-6695CE3E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A977-55D5-4B62-AB92-E5177AD0DBBE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02F5-60B9-4C14-9EAB-6C3EE29C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4326-BAE7-458F-812F-5F2DA366E1F8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F5BF-9C1B-44F3-B08E-1D809EA72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C99E80-8D5A-45F0-87C1-A5DAE5B7ED99}" type="datetimeFigureOut">
              <a:rPr lang="ru-RU"/>
              <a:pPr>
                <a:defRPr/>
              </a:pPr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4563A0-68C2-4298-BC29-E980D0E00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2060575"/>
            <a:ext cx="7602538" cy="201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найти </a:t>
            </a:r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взаимопонимание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собственным ребенком?»</a:t>
            </a:r>
            <a:endParaRPr lang="ru-RU" sz="43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 descr="C:\Documents and Settings\Admin\Рабочий стол\род.собание картинки\im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000504"/>
            <a:ext cx="42830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Менее 18 баллов: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Вас серьёзные проблемы с воспитанием ребёнка. Вам недостаёт либо знаний, либо желания сделать ребёнка личностью, а возможно, и того и другого. Советуем обратиться к помощи специалистов – педагогов и психологов, ознакомиться с публикациями по вопросам семейного воспитания.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76250"/>
            <a:ext cx="8207375" cy="59055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:\Documents and Settings\Admin\Рабочий стол\род.собание картинки\x_93a53f7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5" t="44044" r="63736" b="6850"/>
          <a:stretch>
            <a:fillRect/>
          </a:stretch>
        </p:blipFill>
        <p:spPr bwMode="auto">
          <a:xfrm>
            <a:off x="7143768" y="4500570"/>
            <a:ext cx="14386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484313"/>
            <a:ext cx="8147050" cy="4641850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b="1" dirty="0">
                <a:solidFill>
                  <a:srgbClr val="002060"/>
                </a:solidFill>
              </a:rPr>
              <a:t>Ответьте каждый сам себе на один из предложенных вопросов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4000" b="1" dirty="0">
              <a:solidFill>
                <a:srgbClr val="00206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После </a:t>
            </a:r>
            <a:r>
              <a:rPr lang="ru-RU" sz="4000" dirty="0">
                <a:solidFill>
                  <a:srgbClr val="0070C0"/>
                </a:solidFill>
              </a:rPr>
              <a:t>этой встречи я </a:t>
            </a:r>
            <a:r>
              <a:rPr lang="ru-RU" sz="4000" dirty="0" smtClean="0">
                <a:solidFill>
                  <a:srgbClr val="0070C0"/>
                </a:solidFill>
              </a:rPr>
              <a:t>задумался …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2</a:t>
            </a:r>
            <a:r>
              <a:rPr lang="ru-RU" sz="4000" dirty="0">
                <a:solidFill>
                  <a:srgbClr val="0070C0"/>
                </a:solidFill>
              </a:rPr>
              <a:t>. С этой встречи я возьму …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404813"/>
            <a:ext cx="7772400" cy="3529012"/>
          </a:xfrm>
        </p:spPr>
        <p:txBody>
          <a:bodyPr/>
          <a:lstStyle/>
          <a:p>
            <a:pPr algn="ctr">
              <a:defRPr/>
            </a:pP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</a:t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ВОСПИТАНИИ</a:t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ДЕТЕЙ!</a:t>
            </a:r>
            <a:b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Admin\Рабочий стол\род.собание картинки\k03383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1928813"/>
            <a:ext cx="4587875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родительского собрания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815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 marL="0" indent="0" algn="just">
              <a:buFont typeface="Arial" charset="0"/>
              <a:buNone/>
              <a:defRPr/>
            </a:pPr>
            <a:endParaRPr lang="ru-RU" dirty="0"/>
          </a:p>
          <a:p>
            <a:pPr marL="0" indent="0" algn="just">
              <a:buFont typeface="Arial" charset="0"/>
              <a:buNone/>
              <a:defRPr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эффективности взаимоотношений между ребенком и родителями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Рабочий стол\род.собание картинки\icon_7b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1336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76600" y="500063"/>
            <a:ext cx="57594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КРЕДО</a:t>
            </a:r>
          </a:p>
        </p:txBody>
      </p:sp>
      <p:sp>
        <p:nvSpPr>
          <p:cNvPr id="4100" name="Содержимое 3"/>
          <p:cNvSpPr>
            <a:spLocks noGrp="1"/>
          </p:cNvSpPr>
          <p:nvPr>
            <p:ph idx="1"/>
          </p:nvPr>
        </p:nvSpPr>
        <p:spPr>
          <a:xfrm>
            <a:off x="3492500" y="1916113"/>
            <a:ext cx="5308600" cy="41052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/>
              <a:t> 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Мы, родители, должны быть заинтересованными в том, чтобы идти вместе с детьми по пути их взросления, именно вместе, а не рядом, именно участвуя, а не наблюдая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Десять заповедей: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любить ребёнка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Ребенка постоянно критикуют — он учится ненавидеть.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Ребёнок живёт во вражде — он учится быть агрессивным.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Ребёнок живёт в упрёках — он учится жить с чувством вины.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Ребенок растет в терпимости — он учится понимать других.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Ребенка хвалят — он учится быть благородным.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Ребенок растет в безопасности — он учится верить в людей.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Ребенка поддерживают — он учится ценить себя.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Ребёнка высмеивают — он учится быть замкнутым.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Ребенок живет в понимании и дружелюбии — он учится находить любовь в этом мире.</a:t>
            </a:r>
          </a:p>
          <a:p>
            <a:pPr marL="0" indent="0" algn="r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Януш Корчак, </a:t>
            </a:r>
          </a:p>
          <a:p>
            <a:pPr marL="0" indent="0" algn="r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выдающийся польский педагог, писатель,</a:t>
            </a:r>
          </a:p>
          <a:p>
            <a:pPr marL="0" indent="0" algn="r">
              <a:buFont typeface="Arial" charset="0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 врач и общественный деятель первой половины ХХ века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Admin\Рабочий стол\род.собание картинки\x_119a857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141663"/>
            <a:ext cx="32019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КАК МЫ ОБЩАЕМСЯ?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158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63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«Ты - высказывание» (Обида)</a:t>
                      </a:r>
                      <a:endParaRPr lang="ru-RU" sz="1800" dirty="0"/>
                    </a:p>
                  </a:txBody>
                  <a:tcPr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"Я-высказывание" (Без обиды)</a:t>
                      </a:r>
                      <a:endParaRPr lang="ru-RU" sz="1800" dirty="0"/>
                    </a:p>
                  </a:txBody>
                  <a:tcPr marT="45678" marB="45678"/>
                </a:tc>
              </a:tr>
              <a:tr h="120638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«Это просто эгоизм с твоей стороны! Ты совсем перестал что-либо делать по дому!» </a:t>
                      </a:r>
                      <a:endParaRPr lang="ru-RU" sz="1800" dirty="0"/>
                    </a:p>
                  </a:txBody>
                  <a:tcPr marT="45678" marB="4567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«Я последнее время не чувствую от тебя прежней заботы. С чем это связано? Может быть, ты обиделся на что-то?»</a:t>
                      </a:r>
                      <a:endParaRPr lang="ru-RU" sz="1800" dirty="0"/>
                    </a:p>
                  </a:txBody>
                  <a:tcPr marT="45678" marB="45678"/>
                </a:tc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214290"/>
            <a:ext cx="78581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1. Ваши взаимоотношения дома. </a:t>
            </a:r>
            <a:br>
              <a:rPr lang="ru-RU" sz="1400" dirty="0" smtClean="0"/>
            </a:br>
            <a:r>
              <a:rPr lang="ru-RU" sz="1400" dirty="0" smtClean="0"/>
              <a:t>а) хорошие; б) не очень хорошие; в) плохие</a:t>
            </a:r>
            <a:r>
              <a:rPr lang="ru-RU" sz="1400" dirty="0" smtClean="0">
                <a:solidFill>
                  <a:srgbClr val="FF9900"/>
                </a:solidFill>
              </a:rPr>
              <a:t>              </a:t>
            </a:r>
            <a:r>
              <a:rPr lang="ru-RU" dirty="0" smtClean="0">
                <a:solidFill>
                  <a:srgbClr val="FFFF00"/>
                </a:solidFill>
              </a:rPr>
              <a:t>а) </a:t>
            </a:r>
            <a:r>
              <a:rPr lang="ru-RU" dirty="0" smtClean="0">
                <a:solidFill>
                  <a:srgbClr val="FFFF00"/>
                </a:solidFill>
              </a:rPr>
              <a:t>18 </a:t>
            </a:r>
            <a:r>
              <a:rPr lang="ru-RU" dirty="0" smtClean="0">
                <a:solidFill>
                  <a:srgbClr val="FFFF00"/>
                </a:solidFill>
              </a:rPr>
              <a:t>чел; б) 5 чел</a:t>
            </a:r>
          </a:p>
          <a:p>
            <a:r>
              <a:rPr lang="ru-RU" sz="1400" dirty="0" smtClean="0"/>
              <a:t> </a:t>
            </a:r>
            <a:endParaRPr lang="ru-RU" sz="1400" dirty="0" smtClean="0">
              <a:solidFill>
                <a:srgbClr val="FF9900"/>
              </a:solidFill>
            </a:endParaRPr>
          </a:p>
          <a:p>
            <a:pPr lvl="0"/>
            <a:r>
              <a:rPr lang="ru-RU" sz="1400" dirty="0" smtClean="0"/>
              <a:t>  2. Любишь ли ты своих родителей? </a:t>
            </a:r>
            <a:br>
              <a:rPr lang="ru-RU" sz="1400" dirty="0" smtClean="0"/>
            </a:br>
            <a:r>
              <a:rPr lang="ru-RU" sz="1400" dirty="0" smtClean="0"/>
              <a:t>а) очень; б) не очень; в) нет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а) </a:t>
            </a:r>
            <a:r>
              <a:rPr lang="ru-RU" dirty="0" smtClean="0">
                <a:solidFill>
                  <a:srgbClr val="FFFF00"/>
                </a:solidFill>
              </a:rPr>
              <a:t>22 </a:t>
            </a:r>
            <a:r>
              <a:rPr lang="ru-RU" dirty="0" smtClean="0">
                <a:solidFill>
                  <a:srgbClr val="FFFF00"/>
                </a:solidFill>
              </a:rPr>
              <a:t>чел; б) 1 чел.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 3. Есть ли у тебя постоянные поручения по дому? </a:t>
            </a:r>
            <a:br>
              <a:rPr lang="ru-RU" sz="1400" dirty="0" smtClean="0"/>
            </a:br>
            <a:r>
              <a:rPr lang="ru-RU" sz="1400" dirty="0" smtClean="0"/>
              <a:t>а) да; б) временные; в) нет                                    </a:t>
            </a:r>
            <a:r>
              <a:rPr lang="ru-RU" sz="2000" dirty="0" smtClean="0">
                <a:solidFill>
                  <a:srgbClr val="FFFF00"/>
                </a:solidFill>
              </a:rPr>
              <a:t>а) </a:t>
            </a:r>
            <a:r>
              <a:rPr lang="ru-RU" sz="2000" dirty="0" smtClean="0">
                <a:solidFill>
                  <a:srgbClr val="FFFF00"/>
                </a:solidFill>
              </a:rPr>
              <a:t>9 </a:t>
            </a:r>
            <a:r>
              <a:rPr lang="ru-RU" sz="2000" dirty="0" smtClean="0">
                <a:solidFill>
                  <a:srgbClr val="FFFF00"/>
                </a:solidFill>
              </a:rPr>
              <a:t>чел; б) </a:t>
            </a:r>
            <a:r>
              <a:rPr lang="ru-RU" sz="2000" dirty="0" smtClean="0">
                <a:solidFill>
                  <a:srgbClr val="FFFF00"/>
                </a:solidFill>
              </a:rPr>
              <a:t>13 </a:t>
            </a:r>
            <a:r>
              <a:rPr lang="ru-RU" sz="2000" dirty="0" smtClean="0">
                <a:solidFill>
                  <a:srgbClr val="FFFF00"/>
                </a:solidFill>
              </a:rPr>
              <a:t>чел; в) 1 чел.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4. Как часто родители проверяют твой дневник? </a:t>
            </a:r>
            <a:br>
              <a:rPr lang="ru-RU" sz="1400" dirty="0" smtClean="0"/>
            </a:br>
            <a:r>
              <a:rPr lang="ru-RU" sz="1400" dirty="0" smtClean="0"/>
              <a:t>а) часто; б) иногда; в) не проверяют                         </a:t>
            </a:r>
            <a:r>
              <a:rPr lang="ru-RU" dirty="0" smtClean="0">
                <a:solidFill>
                  <a:srgbClr val="FFFF00"/>
                </a:solidFill>
              </a:rPr>
              <a:t>а) </a:t>
            </a:r>
            <a:r>
              <a:rPr lang="ru-RU" dirty="0" smtClean="0">
                <a:solidFill>
                  <a:srgbClr val="FFFF00"/>
                </a:solidFill>
              </a:rPr>
              <a:t>12 </a:t>
            </a:r>
            <a:r>
              <a:rPr lang="ru-RU" dirty="0" smtClean="0">
                <a:solidFill>
                  <a:srgbClr val="FFFF00"/>
                </a:solidFill>
              </a:rPr>
              <a:t>чел; б) </a:t>
            </a:r>
            <a:r>
              <a:rPr lang="ru-RU" dirty="0" smtClean="0">
                <a:solidFill>
                  <a:srgbClr val="FFFF00"/>
                </a:solidFill>
              </a:rPr>
              <a:t>11 </a:t>
            </a:r>
            <a:r>
              <a:rPr lang="ru-RU" dirty="0" smtClean="0">
                <a:solidFill>
                  <a:srgbClr val="FFFF00"/>
                </a:solidFill>
              </a:rPr>
              <a:t>чел.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5. Интересуются ли родители твоими успехами в школе? </a:t>
            </a:r>
            <a:br>
              <a:rPr lang="ru-RU" sz="1400" dirty="0" smtClean="0"/>
            </a:br>
            <a:r>
              <a:rPr lang="ru-RU" sz="1400" dirty="0" smtClean="0"/>
              <a:t>а) да; б) иногда;  в) нет;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а) </a:t>
            </a:r>
            <a:r>
              <a:rPr lang="ru-RU" dirty="0" smtClean="0">
                <a:solidFill>
                  <a:srgbClr val="FFFF00"/>
                </a:solidFill>
              </a:rPr>
              <a:t>18 </a:t>
            </a:r>
            <a:r>
              <a:rPr lang="ru-RU" dirty="0" smtClean="0">
                <a:solidFill>
                  <a:srgbClr val="FFFF00"/>
                </a:solidFill>
              </a:rPr>
              <a:t>чел; б) 4 чел; в) 1 чел.</a:t>
            </a:r>
          </a:p>
          <a:p>
            <a:r>
              <a:rPr lang="ru-RU" sz="1400" dirty="0" smtClean="0"/>
              <a:t> </a:t>
            </a:r>
          </a:p>
          <a:p>
            <a:pPr lvl="0"/>
            <a:r>
              <a:rPr lang="ru-RU" sz="1400" dirty="0" smtClean="0"/>
              <a:t>6. Знают ли родители, чем ты занимаешься в свободное время? </a:t>
            </a:r>
            <a:br>
              <a:rPr lang="ru-RU" sz="1400" dirty="0" smtClean="0"/>
            </a:br>
            <a:r>
              <a:rPr lang="ru-RU" sz="1400" dirty="0" smtClean="0"/>
              <a:t>а) да; б) нет;          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а) </a:t>
            </a:r>
            <a:r>
              <a:rPr lang="ru-RU" dirty="0" smtClean="0">
                <a:solidFill>
                  <a:srgbClr val="FFFF00"/>
                </a:solidFill>
              </a:rPr>
              <a:t>20 </a:t>
            </a:r>
            <a:r>
              <a:rPr lang="ru-RU" dirty="0" smtClean="0">
                <a:solidFill>
                  <a:srgbClr val="FFFF00"/>
                </a:solidFill>
              </a:rPr>
              <a:t>чел; б) </a:t>
            </a:r>
            <a:r>
              <a:rPr lang="ru-RU" dirty="0" smtClean="0">
                <a:solidFill>
                  <a:srgbClr val="FFFF00"/>
                </a:solidFill>
              </a:rPr>
              <a:t>3 </a:t>
            </a:r>
            <a:r>
              <a:rPr lang="ru-RU" dirty="0" smtClean="0">
                <a:solidFill>
                  <a:srgbClr val="FFFF00"/>
                </a:solidFill>
              </a:rPr>
              <a:t>чел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7. Часто ли родители приходят в школу? </a:t>
            </a:r>
            <a:br>
              <a:rPr lang="ru-RU" sz="1400" dirty="0" smtClean="0"/>
            </a:br>
            <a:r>
              <a:rPr lang="ru-RU" sz="1400" dirty="0" smtClean="0"/>
              <a:t>а) да; б) на родительское собрание; в) нет                 </a:t>
            </a:r>
            <a:r>
              <a:rPr lang="ru-RU" dirty="0" smtClean="0">
                <a:solidFill>
                  <a:srgbClr val="FFFF00"/>
                </a:solidFill>
              </a:rPr>
              <a:t>а) 4 чел; б) </a:t>
            </a:r>
            <a:r>
              <a:rPr lang="ru-RU" dirty="0" smtClean="0">
                <a:solidFill>
                  <a:srgbClr val="FFFF00"/>
                </a:solidFill>
              </a:rPr>
              <a:t>17 </a:t>
            </a:r>
            <a:r>
              <a:rPr lang="ru-RU" dirty="0" smtClean="0">
                <a:solidFill>
                  <a:srgbClr val="FFFF00"/>
                </a:solidFill>
              </a:rPr>
              <a:t>чел;  в) 2 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8. Как ты думаешь, любят ли тебя твои родители? </a:t>
            </a:r>
          </a:p>
          <a:p>
            <a:r>
              <a:rPr lang="ru-RU" sz="1400" dirty="0" smtClean="0"/>
              <a:t>а) да; б) нет                                                                   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smtClean="0">
                <a:solidFill>
                  <a:srgbClr val="FFFF00"/>
                </a:solidFill>
              </a:rPr>
              <a:t>) </a:t>
            </a:r>
            <a:r>
              <a:rPr lang="ru-RU" smtClean="0">
                <a:solidFill>
                  <a:srgbClr val="FFFF00"/>
                </a:solidFill>
              </a:rPr>
              <a:t>20 </a:t>
            </a:r>
            <a:r>
              <a:rPr lang="ru-RU" dirty="0" smtClean="0">
                <a:solidFill>
                  <a:srgbClr val="FFFF00"/>
                </a:solidFill>
              </a:rPr>
              <a:t>чел;   не знаю  - 3 чел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Мама я тебя очень люблю и я хочу, чтобы  ты была счастлива. Прости меня за всё. Я люблю свою маму и всех родных. Мама у меня очень хорошая и добрая. Мама я хочу быть с тобой и не расставаться.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7993063" cy="49831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Можете 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вы?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ответов: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всегда так поступаю – 3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могу, но не всегда так поступаю – 2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могу – 1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28813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30 – 39 баллов: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– самая большая ценность в Вашей жизни. Вы стремитесь не только понять, но и узнать его, относитесь к нему с уважением, придерживаетесь наиболее прогрессивных принципов воспитания и постоянной линии поведения. Другими словами, Вы действуете правильно и можете надеяться на хорошие результаты.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18 – 30 баллов: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Забота о ребёнке для Вас – вопрос первостепенной важности. Вы обладаете способностями воспитателя, но на практике не всегда применяете их последовательно и целенаправленно. Порой Вы чересчур строги, в других случаях – излишне мягки, кроме того, Вы склонны к компромиссам, которые ослабляют воспитательный эффект. Вам следует серьёзно задуматься над своим подходом к воспитанию ребёнка.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436</Words>
  <Application>Microsoft Office PowerPoint</Application>
  <PresentationFormat>Экран (4:3)</PresentationFormat>
  <Paragraphs>71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Родительское собрание</vt:lpstr>
      <vt:lpstr>ЦЕЛЬ  родительского собрания</vt:lpstr>
      <vt:lpstr>РОДИТЕЛЬСКОЕ КРЕДО</vt:lpstr>
      <vt:lpstr>Десять заповедей:  как любить ребёнка </vt:lpstr>
      <vt:lpstr>КАК МЫ ОБЩАЕМСЯ?</vt:lpstr>
      <vt:lpstr>Слайд 6</vt:lpstr>
      <vt:lpstr>ТЕСТ</vt:lpstr>
      <vt:lpstr>30 – 39 баллов: </vt:lpstr>
      <vt:lpstr>18 – 30 баллов: </vt:lpstr>
      <vt:lpstr>Менее 18 баллов: </vt:lpstr>
      <vt:lpstr>Слайд 11</vt:lpstr>
      <vt:lpstr>Рефлексия</vt:lpstr>
      <vt:lpstr>СПАСИБО  за  ВНИМАНИЕ!  УСПЕХОВ в ВОСПИТАНИИ ДЕТЕЙ!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6-7 классах ОШ №12 г. Шахтинск</dc:title>
  <dc:creator>1</dc:creator>
  <cp:lastModifiedBy>Techer</cp:lastModifiedBy>
  <cp:revision>27</cp:revision>
  <dcterms:created xsi:type="dcterms:W3CDTF">2012-08-20T13:42:57Z</dcterms:created>
  <dcterms:modified xsi:type="dcterms:W3CDTF">2013-12-13T12:52:34Z</dcterms:modified>
</cp:coreProperties>
</file>