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4" r:id="rId3"/>
    <p:sldId id="277" r:id="rId4"/>
    <p:sldId id="278" r:id="rId5"/>
    <p:sldId id="258" r:id="rId6"/>
    <p:sldId id="261" r:id="rId7"/>
    <p:sldId id="265" r:id="rId8"/>
    <p:sldId id="266" r:id="rId9"/>
    <p:sldId id="267" r:id="rId10"/>
    <p:sldId id="259" r:id="rId11"/>
    <p:sldId id="268" r:id="rId12"/>
    <p:sldId id="283" r:id="rId13"/>
    <p:sldId id="270" r:id="rId14"/>
    <p:sldId id="279" r:id="rId15"/>
    <p:sldId id="269" r:id="rId16"/>
    <p:sldId id="284" r:id="rId17"/>
    <p:sldId id="280" r:id="rId18"/>
    <p:sldId id="285" r:id="rId19"/>
    <p:sldId id="271" r:id="rId20"/>
    <p:sldId id="282" r:id="rId21"/>
    <p:sldId id="263" r:id="rId22"/>
    <p:sldId id="272" r:id="rId23"/>
    <p:sldId id="273" r:id="rId24"/>
    <p:sldId id="274" r:id="rId25"/>
    <p:sldId id="275" r:id="rId26"/>
    <p:sldId id="281" r:id="rId27"/>
    <p:sldId id="257" r:id="rId28"/>
    <p:sldId id="260" r:id="rId29"/>
    <p:sldId id="262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E7E9-2D9A-4659-B1AC-A68126045F2E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8958-DA2B-4037-97D3-8D8F1423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4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ABBF5-2533-4256-8A04-53EC9893A134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986D7-D1DD-47C1-B3AF-B7F598A37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2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A7B9E-9758-4449-AAF3-D09F11B3F4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9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B33A26-38A9-4B00-B826-A0260D63DB7F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0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0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fld id="{E4606EA6-EFEA-4C30-9264-4F9291A5780D}" type="datetime1">
              <a:rPr lang="ru-RU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09ABF3-64EF-42E9-845D-56153F118D07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4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2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3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7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4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0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4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2046-85A4-4D16-B55F-B9C7070A3E8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5E1B1-EAB7-4F30-A169-DC7DFB0CE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9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ge.edu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heck.ege.edu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ege-i-gve-1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59U5Qf-vsN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harangaschool.ucoz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30517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Порядок проведения государственной итоговой аттестации по образовательным программам среднего общего образования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ГИА - 2019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Информационный портал ЕГЭ: </a:t>
            </a:r>
            <a:r>
              <a:rPr lang="en-US" b="1" dirty="0" smtClean="0">
                <a:hlinkClick r:id="rId2"/>
              </a:rPr>
              <a:t>http://www.ege.edu.ru/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7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РАСПИСАНИЕ ЕГЭ - 2019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dirty="0" smtClean="0"/>
              <a:t>Основной этап: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27 </a:t>
            </a:r>
            <a:r>
              <a:rPr lang="ru-RU" b="1" dirty="0"/>
              <a:t>мая (</a:t>
            </a:r>
            <a:r>
              <a:rPr lang="ru-RU" b="1" dirty="0" err="1"/>
              <a:t>пн</a:t>
            </a:r>
            <a:r>
              <a:rPr lang="ru-RU" b="1" dirty="0"/>
              <a:t>) - география, литература</a:t>
            </a:r>
            <a:br>
              <a:rPr lang="ru-RU" b="1" dirty="0"/>
            </a:br>
            <a:r>
              <a:rPr lang="ru-RU" b="1" dirty="0" smtClean="0"/>
              <a:t>29 </a:t>
            </a:r>
            <a:r>
              <a:rPr lang="ru-RU" b="1" dirty="0"/>
              <a:t>мая (ср) - математика </a:t>
            </a:r>
            <a:r>
              <a:rPr lang="ru-RU" b="1" dirty="0" smtClean="0"/>
              <a:t>база, математика профиль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31 мая </a:t>
            </a:r>
            <a:r>
              <a:rPr lang="ru-RU" b="1" dirty="0"/>
              <a:t>(</a:t>
            </a:r>
            <a:r>
              <a:rPr lang="ru-RU" b="1" dirty="0" err="1" smtClean="0"/>
              <a:t>пт</a:t>
            </a:r>
            <a:r>
              <a:rPr lang="ru-RU" b="1" dirty="0" smtClean="0"/>
              <a:t>) – история, химия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3 </a:t>
            </a:r>
            <a:r>
              <a:rPr lang="ru-RU" b="1" dirty="0"/>
              <a:t>июня </a:t>
            </a:r>
            <a:r>
              <a:rPr lang="ru-RU" b="1" dirty="0" smtClean="0"/>
              <a:t>(</a:t>
            </a:r>
            <a:r>
              <a:rPr lang="ru-RU" b="1" dirty="0" err="1" smtClean="0"/>
              <a:t>пн</a:t>
            </a:r>
            <a:r>
              <a:rPr lang="ru-RU" b="1" dirty="0" smtClean="0"/>
              <a:t>) </a:t>
            </a:r>
            <a:r>
              <a:rPr lang="ru-RU" b="1" dirty="0"/>
              <a:t>- русский </a:t>
            </a:r>
            <a:r>
              <a:rPr lang="ru-RU" b="1" dirty="0" smtClean="0"/>
              <a:t>язык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5 </a:t>
            </a:r>
            <a:r>
              <a:rPr lang="ru-RU" b="1" dirty="0"/>
              <a:t>июня (</a:t>
            </a:r>
            <a:r>
              <a:rPr lang="ru-RU" b="1" dirty="0" smtClean="0"/>
              <a:t>ср) – физика, иностранные </a:t>
            </a:r>
            <a:r>
              <a:rPr lang="ru-RU" b="1" dirty="0"/>
              <a:t>языки </a:t>
            </a:r>
            <a:r>
              <a:rPr lang="ru-RU" b="1" dirty="0" smtClean="0"/>
              <a:t>(письменно)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7 </a:t>
            </a:r>
            <a:r>
              <a:rPr lang="ru-RU" b="1" dirty="0"/>
              <a:t>июня </a:t>
            </a:r>
            <a:r>
              <a:rPr lang="ru-RU" b="1" dirty="0" smtClean="0"/>
              <a:t>(</a:t>
            </a:r>
            <a:r>
              <a:rPr lang="ru-RU" b="1" dirty="0" err="1" smtClean="0"/>
              <a:t>пт</a:t>
            </a:r>
            <a:r>
              <a:rPr lang="ru-RU" b="1" dirty="0" smtClean="0"/>
              <a:t>) </a:t>
            </a:r>
            <a:r>
              <a:rPr lang="ru-RU" b="1" dirty="0"/>
              <a:t>- иностранные языки (устная часть</a:t>
            </a:r>
            <a:r>
              <a:rPr lang="ru-RU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10 </a:t>
            </a:r>
            <a:r>
              <a:rPr lang="ru-RU" b="1" dirty="0"/>
              <a:t>июня </a:t>
            </a:r>
            <a:r>
              <a:rPr lang="ru-RU" b="1" dirty="0" smtClean="0"/>
              <a:t>(</a:t>
            </a:r>
            <a:r>
              <a:rPr lang="ru-RU" b="1" dirty="0" err="1" smtClean="0"/>
              <a:t>пн</a:t>
            </a:r>
            <a:r>
              <a:rPr lang="ru-RU" b="1" dirty="0" smtClean="0"/>
              <a:t>) </a:t>
            </a:r>
            <a:r>
              <a:rPr lang="ru-RU" b="1" dirty="0"/>
              <a:t>- </a:t>
            </a:r>
            <a:r>
              <a:rPr lang="ru-RU" b="1" dirty="0" smtClean="0"/>
              <a:t>обществознание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13 </a:t>
            </a:r>
            <a:r>
              <a:rPr lang="ru-RU" b="1" dirty="0"/>
              <a:t>июня (</a:t>
            </a:r>
            <a:r>
              <a:rPr lang="ru-RU" b="1" dirty="0" err="1"/>
              <a:t>пн</a:t>
            </a:r>
            <a:r>
              <a:rPr lang="ru-RU" b="1" dirty="0"/>
              <a:t>) - биология, </a:t>
            </a:r>
            <a:r>
              <a:rPr lang="ru-RU" b="1" dirty="0" smtClean="0"/>
              <a:t>информатика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Резервные дни с 17.06 по 1.07</a:t>
            </a:r>
          </a:p>
        </p:txBody>
      </p:sp>
    </p:spTree>
    <p:extLst>
      <p:ext uri="{BB962C8B-B14F-4D97-AF65-F5344CB8AC3E}">
        <p14:creationId xmlns:p14="http://schemas.microsoft.com/office/powerpoint/2010/main" val="331951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Правила проведения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ППЭ оборудуются металлоискателями.</a:t>
            </a:r>
          </a:p>
          <a:p>
            <a:r>
              <a:rPr lang="ru-RU" dirty="0" smtClean="0"/>
              <a:t>ЕГЭ по всем предметам начинается в 10.00.</a:t>
            </a:r>
          </a:p>
          <a:p>
            <a:r>
              <a:rPr lang="ru-RU" dirty="0" smtClean="0"/>
              <a:t>Вход в ППЭ с 9.00.</a:t>
            </a:r>
          </a:p>
          <a:p>
            <a:r>
              <a:rPr lang="ru-RU" dirty="0" smtClean="0"/>
              <a:t>Допуск при наличии документа, удостоверяющего личность.</a:t>
            </a:r>
          </a:p>
          <a:p>
            <a:r>
              <a:rPr lang="ru-RU" dirty="0" smtClean="0"/>
              <a:t>Если участник опоздал на экзамен, он допускается, но время не продлевается.</a:t>
            </a:r>
          </a:p>
          <a:p>
            <a:r>
              <a:rPr lang="ru-RU" dirty="0" smtClean="0"/>
              <a:t>Экзаменационная работа выполняется </a:t>
            </a:r>
            <a:r>
              <a:rPr lang="ru-RU" dirty="0" err="1" smtClean="0"/>
              <a:t>гелевой</a:t>
            </a:r>
            <a:r>
              <a:rPr lang="ru-RU" dirty="0" smtClean="0"/>
              <a:t> ручкой с чернилами черного цвета.</a:t>
            </a:r>
          </a:p>
          <a:p>
            <a:r>
              <a:rPr lang="ru-RU" dirty="0" smtClean="0"/>
              <a:t>Черновики и КИМ не проверяются!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0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t="37664" r="37278" b="12479"/>
          <a:stretch/>
        </p:blipFill>
        <p:spPr bwMode="auto">
          <a:xfrm>
            <a:off x="827584" y="1052736"/>
            <a:ext cx="7574632" cy="57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648"/>
            <a:ext cx="748883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Запрещается иметь при себе!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5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r>
              <a:rPr lang="ru-RU" dirty="0" smtClean="0"/>
              <a:t>На ЕГЭ – онлайн наблюдение в реальном времени и запись видео.</a:t>
            </a:r>
          </a:p>
          <a:p>
            <a:r>
              <a:rPr lang="ru-RU" dirty="0" smtClean="0"/>
              <a:t>Лица, допустившие нарушения Порядка, удаляются с экзамена. Составляется акт об удалении с экзамена.</a:t>
            </a:r>
          </a:p>
          <a:p>
            <a:r>
              <a:rPr lang="ru-RU" dirty="0" smtClean="0"/>
              <a:t>Могут быть обнаружены нарушения при просмотре видео записей до 1 марта и аннулированы результаты ЕГЭ.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90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0"/>
            <a:ext cx="6480175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 в технологии ЕГЭ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86265"/>
              </p:ext>
            </p:extLst>
          </p:nvPr>
        </p:nvGraphicFramePr>
        <p:xfrm>
          <a:off x="304800" y="914400"/>
          <a:ext cx="6427440" cy="33066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427440"/>
              </a:tblGrid>
              <a:tr h="6961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 ЕГЭ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6961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Черно-белые бланки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6961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Односторонние бланки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182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Ведомость учета времени отсутствия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12-04МАШ</a:t>
                      </a:r>
                      <a:endParaRPr lang="ru-RU" sz="2400" b="1" dirty="0">
                        <a:solidFill>
                          <a:srgbClr val="4107E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8" name="Picture 2" descr="C:\Users\stikhomirov\Desktop\Ведомость учета времени отсутствия 2017_v3.ti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t="1428" b="2107"/>
          <a:stretch>
            <a:fillRect/>
          </a:stretch>
        </p:blipFill>
        <p:spPr bwMode="auto">
          <a:xfrm>
            <a:off x="6732240" y="3284984"/>
            <a:ext cx="2367227" cy="34968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977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Права участника экзамена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Участник экзамена, который по состоянию здоровья не может завершить экзамен, имеет право покинуть аудиторию и сдать экзамен в дополнительные сроки.</a:t>
            </a:r>
          </a:p>
          <a:p>
            <a:r>
              <a:rPr lang="ru-RU" dirty="0" smtClean="0"/>
              <a:t>Если участник ГИА получил неудовлетворительный результат по одному из обязательных предметов, он допускается повторно к ГИА в дополнительные сроки (не более 1 раза)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Участникам ГИА, не прошедшим ГИА по обязательным учебным предметам </a:t>
            </a:r>
            <a:r>
              <a:rPr lang="ru-RU" dirty="0" smtClean="0"/>
              <a:t>или получившим на ГИА неудовлетворительные результаты более, чем по одному обязательному предмету, либо получившим повторно неудовлетворительный результат по одному из этих предметов на ГИА в резервные сроки, </a:t>
            </a:r>
            <a:r>
              <a:rPr lang="ru-RU" b="1" dirty="0" smtClean="0"/>
              <a:t>предоставляется право пройти ГИА по русскому языку и (или) математике базового уровня в сроки не ранее 1 сентября текущего года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80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Апелляция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Участник имеет право подать </a:t>
            </a:r>
            <a:r>
              <a:rPr lang="ru-RU" dirty="0" err="1" smtClean="0"/>
              <a:t>апеляцию</a:t>
            </a:r>
            <a:r>
              <a:rPr lang="ru-RU" dirty="0" smtClean="0"/>
              <a:t> о нарушении установленного Порядка проведения ГИА и (или) о несогласии с выставленными баллами в конфликтную комиссию.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7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43204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Минимальные </a:t>
            </a:r>
            <a:r>
              <a:rPr lang="ru-RU" sz="2400" b="1" dirty="0">
                <a:solidFill>
                  <a:srgbClr val="C00000"/>
                </a:solidFill>
              </a:rPr>
              <a:t>баллы ЕГЭ</a:t>
            </a:r>
            <a:r>
              <a:rPr lang="ru-RU" sz="2400" b="1" dirty="0"/>
              <a:t>, необходимые для поступления в </a:t>
            </a:r>
            <a:r>
              <a:rPr lang="ru-RU" sz="2400" b="1" dirty="0" smtClean="0"/>
              <a:t>ВУЗ: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30635"/>
              </p:ext>
            </p:extLst>
          </p:nvPr>
        </p:nvGraphicFramePr>
        <p:xfrm>
          <a:off x="1043608" y="548680"/>
          <a:ext cx="7056784" cy="57743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14550"/>
                <a:gridCol w="1942234"/>
              </a:tblGrid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</a:t>
                      </a:r>
                      <a:r>
                        <a:rPr lang="ru-RU" sz="2400" dirty="0" smtClean="0">
                          <a:effectLst/>
                        </a:rPr>
                        <a:t>усский </a:t>
                      </a:r>
                      <a:r>
                        <a:rPr lang="ru-RU" sz="2400" dirty="0">
                          <a:effectLst/>
                        </a:rPr>
                        <a:t>язык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Математика профильный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</a:t>
                      </a:r>
                      <a:r>
                        <a:rPr lang="ru-RU" sz="2400" dirty="0" smtClean="0">
                          <a:effectLst/>
                        </a:rPr>
                        <a:t>изика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</a:t>
                      </a:r>
                      <a:r>
                        <a:rPr lang="ru-RU" sz="2400" dirty="0" smtClean="0">
                          <a:effectLst/>
                        </a:rPr>
                        <a:t>имия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Информатика и ИКТ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</a:t>
                      </a:r>
                      <a:r>
                        <a:rPr lang="ru-RU" sz="2400" dirty="0" smtClean="0">
                          <a:effectLst/>
                        </a:rPr>
                        <a:t>иология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</a:t>
                      </a:r>
                      <a:r>
                        <a:rPr lang="ru-RU" sz="2400" dirty="0" smtClean="0">
                          <a:effectLst/>
                        </a:rPr>
                        <a:t>стория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</a:t>
                      </a:r>
                      <a:r>
                        <a:rPr lang="ru-RU" sz="2400" dirty="0" smtClean="0">
                          <a:effectLst/>
                        </a:rPr>
                        <a:t>еография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</a:t>
                      </a:r>
                      <a:r>
                        <a:rPr lang="ru-RU" sz="2400" dirty="0" smtClean="0">
                          <a:effectLst/>
                        </a:rPr>
                        <a:t>бществознание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</a:t>
                      </a:r>
                      <a:r>
                        <a:rPr lang="ru-RU" sz="2400" dirty="0" smtClean="0">
                          <a:effectLst/>
                        </a:rPr>
                        <a:t>итература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  <a:tr h="505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</a:t>
                      </a:r>
                      <a:r>
                        <a:rPr lang="ru-RU" sz="2400" dirty="0" smtClean="0">
                          <a:effectLst/>
                        </a:rPr>
                        <a:t>ностранные </a:t>
                      </a:r>
                      <a:r>
                        <a:rPr lang="ru-RU" sz="2400" dirty="0">
                          <a:effectLst/>
                        </a:rPr>
                        <a:t>языки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592" marR="79592" marT="79592" marB="79592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3538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Вузы имеют право устанавливать свои минимальные баллы выше этого уровня!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83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dirty="0"/>
              <a:t>Порядок проведения ГИА по образовательным программам среднего общего </a:t>
            </a:r>
            <a:r>
              <a:rPr lang="ru-RU" sz="2400" dirty="0" smtClean="0"/>
              <a:t>образования. </a:t>
            </a:r>
            <a:br>
              <a:rPr lang="ru-RU" sz="2400" dirty="0" smtClean="0"/>
            </a:br>
            <a:r>
              <a:rPr lang="ru-RU" sz="2400" dirty="0" smtClean="0"/>
              <a:t>Утвержден приказом </a:t>
            </a:r>
            <a:r>
              <a:rPr lang="ru-RU" sz="2400" dirty="0" err="1"/>
              <a:t>Минпросвещения</a:t>
            </a:r>
            <a:r>
              <a:rPr lang="ru-RU" sz="2400" dirty="0"/>
              <a:t> </a:t>
            </a:r>
            <a:r>
              <a:rPr lang="ru-RU" sz="2400" dirty="0" smtClean="0"/>
              <a:t>РФ </a:t>
            </a:r>
            <a:r>
              <a:rPr lang="ru-RU" sz="2400" dirty="0"/>
              <a:t>и </a:t>
            </a:r>
            <a:r>
              <a:rPr lang="ru-RU" sz="2400" dirty="0" err="1" smtClean="0"/>
              <a:t>Рособрнадзора</a:t>
            </a:r>
            <a:r>
              <a:rPr lang="ru-RU" sz="2400" dirty="0" smtClean="0"/>
              <a:t> </a:t>
            </a:r>
            <a:r>
              <a:rPr lang="ru-RU" sz="2400" dirty="0"/>
              <a:t>от 07.11.2018 №190/1512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В документах четко разделены </a:t>
            </a:r>
            <a:r>
              <a:rPr lang="ru-RU" b="1" dirty="0"/>
              <a:t>сроки проведения ГИА – досрочный, основной и дополнительный (сентябрьский) периоды</a:t>
            </a:r>
            <a:r>
              <a:rPr lang="ru-RU" dirty="0"/>
              <a:t>; в каждом из периодов – резервные сроки. Участник экзамена при подаче заявления должен указать сроки. Установлен срок подачи заявления на пересдачу экзаменов в сентябре – за 2 недели до начала экзаменов.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90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Пробные экзамены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396573"/>
              </p:ext>
            </p:extLst>
          </p:nvPr>
        </p:nvGraphicFramePr>
        <p:xfrm>
          <a:off x="179512" y="1124744"/>
          <a:ext cx="8784972" cy="567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354"/>
                <a:gridCol w="925817"/>
                <a:gridCol w="1409301"/>
                <a:gridCol w="936104"/>
                <a:gridCol w="1090404"/>
                <a:gridCol w="1254996"/>
                <a:gridCol w="12549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</a:p>
                    <a:p>
                      <a:r>
                        <a:rPr lang="ru-RU" dirty="0" smtClean="0"/>
                        <a:t>(чел.)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Порог на ЕГЭ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Перв</a:t>
                      </a:r>
                      <a:r>
                        <a:rPr lang="ru-RU" dirty="0" smtClean="0"/>
                        <a:t>/тест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Незачет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Лучший результат</a:t>
                      </a:r>
                    </a:p>
                    <a:p>
                      <a:r>
                        <a:rPr lang="ru-RU" dirty="0" err="1" smtClean="0"/>
                        <a:t>Перв</a:t>
                      </a:r>
                      <a:r>
                        <a:rPr lang="ru-RU" dirty="0" smtClean="0"/>
                        <a:t> /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Худший </a:t>
                      </a:r>
                      <a:r>
                        <a:rPr lang="ru-RU" baseline="0" dirty="0" smtClean="0"/>
                        <a:t> результат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Перв</a:t>
                      </a:r>
                      <a:r>
                        <a:rPr lang="ru-RU" dirty="0" smtClean="0"/>
                        <a:t> / 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профильный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11а</a:t>
                      </a:r>
                    </a:p>
                    <a:p>
                      <a:r>
                        <a:rPr lang="ru-RU" dirty="0" smtClean="0"/>
                        <a:t>(16)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r>
                        <a:rPr lang="ru-RU" dirty="0" smtClean="0"/>
                        <a:t> / 27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r>
                        <a:rPr lang="ru-RU" dirty="0" smtClean="0"/>
                        <a:t> /56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dirty="0" smtClean="0"/>
                        <a:t> / 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11а</a:t>
                      </a:r>
                    </a:p>
                    <a:p>
                      <a:r>
                        <a:rPr lang="ru-RU" dirty="0" smtClean="0"/>
                        <a:t>(18)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r>
                        <a:rPr lang="ru-RU" dirty="0" smtClean="0"/>
                        <a:t> / 27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</a:t>
                      </a:r>
                      <a:r>
                        <a:rPr lang="ru-RU" dirty="0" smtClean="0"/>
                        <a:t> /76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dirty="0" smtClean="0"/>
                        <a:t> / 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 профильный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11б</a:t>
                      </a:r>
                    </a:p>
                    <a:p>
                      <a:r>
                        <a:rPr lang="ru-RU" dirty="0" smtClean="0"/>
                        <a:t>(16)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6</a:t>
                      </a:r>
                      <a:r>
                        <a:rPr lang="ru-RU" dirty="0" smtClean="0"/>
                        <a:t> / 27 баллов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</a:t>
                      </a:r>
                      <a:r>
                        <a:rPr lang="ru-RU" dirty="0" smtClean="0"/>
                        <a:t> /62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</a:t>
                      </a:r>
                      <a:r>
                        <a:rPr lang="ru-RU" dirty="0" smtClean="0"/>
                        <a:t> / 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11б</a:t>
                      </a:r>
                    </a:p>
                    <a:p>
                      <a:r>
                        <a:rPr lang="ru-RU" dirty="0" smtClean="0"/>
                        <a:t>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6</a:t>
                      </a:r>
                      <a:r>
                        <a:rPr lang="ru-RU" dirty="0" smtClean="0"/>
                        <a:t> / 27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/56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/ 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 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11б</a:t>
                      </a:r>
                    </a:p>
                    <a:p>
                      <a:r>
                        <a:rPr lang="ru-RU" dirty="0" smtClean="0"/>
                        <a:t>(5)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7</a:t>
                      </a:r>
                      <a:r>
                        <a:rPr lang="ru-RU" dirty="0" smtClean="0"/>
                        <a:t> / 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18</a:t>
                      </a:r>
                      <a:r>
                        <a:rPr lang="ru-RU" dirty="0" smtClean="0"/>
                        <a:t> /5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r>
                        <a:rPr lang="ru-RU" dirty="0" smtClean="0"/>
                        <a:t> /2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82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Пробные экзамены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779709"/>
              </p:ext>
            </p:extLst>
          </p:nvPr>
        </p:nvGraphicFramePr>
        <p:xfrm>
          <a:off x="179512" y="1124744"/>
          <a:ext cx="8784972" cy="503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3354"/>
                <a:gridCol w="925817"/>
                <a:gridCol w="1409301"/>
                <a:gridCol w="936104"/>
                <a:gridCol w="1090404"/>
                <a:gridCol w="1254996"/>
                <a:gridCol w="12549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</a:p>
                    <a:p>
                      <a:r>
                        <a:rPr lang="ru-RU" dirty="0" smtClean="0"/>
                        <a:t>(чел.)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Порог на ЕГЭ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Перв</a:t>
                      </a:r>
                      <a:r>
                        <a:rPr lang="ru-RU" dirty="0" smtClean="0"/>
                        <a:t>/тест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Незачет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Лучший результат</a:t>
                      </a:r>
                    </a:p>
                    <a:p>
                      <a:r>
                        <a:rPr lang="ru-RU" dirty="0" err="1" smtClean="0"/>
                        <a:t>Перв</a:t>
                      </a:r>
                      <a:r>
                        <a:rPr lang="ru-RU" dirty="0" smtClean="0"/>
                        <a:t> /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Худший </a:t>
                      </a:r>
                      <a:r>
                        <a:rPr lang="ru-RU" baseline="0" dirty="0" smtClean="0"/>
                        <a:t> результат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Перв</a:t>
                      </a:r>
                      <a:r>
                        <a:rPr lang="ru-RU" dirty="0" smtClean="0"/>
                        <a:t> / 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профильный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11а</a:t>
                      </a:r>
                    </a:p>
                    <a:p>
                      <a:r>
                        <a:rPr lang="ru-RU" dirty="0" smtClean="0"/>
                        <a:t>(18)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/ 27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/46,9%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/ 18,8%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Физика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11а</a:t>
                      </a:r>
                    </a:p>
                    <a:p>
                      <a:r>
                        <a:rPr lang="ru-RU" dirty="0" smtClean="0"/>
                        <a:t>(18)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11/36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/ 51,9%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/ 25%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 профильный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11б</a:t>
                      </a:r>
                    </a:p>
                    <a:p>
                      <a:r>
                        <a:rPr lang="ru-RU" dirty="0" smtClean="0"/>
                        <a:t>(19)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/ 27 баллов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/40,6%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/ 9,4%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11б</a:t>
                      </a:r>
                    </a:p>
                    <a:p>
                      <a:r>
                        <a:rPr lang="ru-RU" dirty="0" smtClean="0"/>
                        <a:t>(20)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21/42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/ 60 %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/ 27,7 %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757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Для получения аттестата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инимальное количество баллов ЕГЭ:</a:t>
            </a:r>
          </a:p>
          <a:p>
            <a:r>
              <a:rPr lang="ru-RU" dirty="0"/>
              <a:t>р</a:t>
            </a:r>
            <a:r>
              <a:rPr lang="ru-RU" dirty="0" smtClean="0"/>
              <a:t>усский язык – 24 балла</a:t>
            </a:r>
          </a:p>
          <a:p>
            <a:r>
              <a:rPr lang="ru-RU" dirty="0"/>
              <a:t>м</a:t>
            </a:r>
            <a:r>
              <a:rPr lang="ru-RU" dirty="0" smtClean="0"/>
              <a:t>атематика базового уровня - </a:t>
            </a:r>
            <a:r>
              <a:rPr lang="ru-RU" dirty="0"/>
              <a:t>3 </a:t>
            </a:r>
            <a:r>
              <a:rPr lang="ru-RU" dirty="0" smtClean="0"/>
              <a:t>балла</a:t>
            </a:r>
          </a:p>
          <a:p>
            <a:r>
              <a:rPr lang="ru-RU" dirty="0"/>
              <a:t>м</a:t>
            </a:r>
            <a:r>
              <a:rPr lang="ru-RU" dirty="0" smtClean="0"/>
              <a:t>атематика профильного уровня – 27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7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850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C00000"/>
                </a:solidFill>
              </a:rPr>
              <a:t>Отметки в аттестат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25658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выпускнику, получившему удовлетворительные результаты на государственной (итоговой) аттестации, выставляются итоговые отметки: 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каждому общеобразовательному предмету инвариантной части базисного учебного плана;</a:t>
            </a:r>
          </a:p>
          <a:p>
            <a:pP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каждому общеобразовательному предмету вариативной части учебного плана образовательного учреждения, изучавшемуся выпускником, в случае если на его изучение отводилось по учебному плану образовательного учреждения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64 часов за два учебных 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6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C00000"/>
                </a:solidFill>
              </a:rPr>
              <a:t>Отметки в аттестат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11 класс  определяются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полугодовых и годовых отметок обучающегося 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3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755650" y="620713"/>
            <a:ext cx="7704138" cy="5904631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ru-RU" altLang="ru-RU" sz="3200" dirty="0" smtClean="0">
                <a:latin typeface="+mj-lt"/>
                <a:cs typeface="Times New Roman" pitchFamily="16" charset="0"/>
              </a:rPr>
              <a:t>Выпускники, проявившие способности и трудолюбие в учении, награждаются </a:t>
            </a:r>
            <a:r>
              <a:rPr lang="ru-RU" altLang="ru-RU" sz="3200" b="1" dirty="0" smtClean="0">
                <a:latin typeface="+mj-lt"/>
                <a:cs typeface="Times New Roman" pitchFamily="16" charset="0"/>
              </a:rPr>
              <a:t>золотой медалью «За особые успехи в учении» </a:t>
            </a:r>
            <a:r>
              <a:rPr lang="ru-RU" altLang="ru-RU" sz="3200" dirty="0" smtClean="0">
                <a:latin typeface="+mj-lt"/>
                <a:cs typeface="Times New Roman" pitchFamily="16" charset="0"/>
              </a:rPr>
              <a:t>и похвальной грамотой «За особые успехи в изучении отдельных предметов» в порядке, определяемом </a:t>
            </a:r>
            <a:r>
              <a:rPr lang="ru-RU" altLang="ru-RU" sz="3200" dirty="0" err="1" smtClean="0">
                <a:latin typeface="+mj-lt"/>
                <a:cs typeface="Times New Roman" pitchFamily="16" charset="0"/>
              </a:rPr>
              <a:t>Минобрнауки</a:t>
            </a:r>
            <a:r>
              <a:rPr lang="ru-RU" altLang="ru-RU" sz="3200" dirty="0" smtClean="0">
                <a:latin typeface="+mj-lt"/>
                <a:cs typeface="Times New Roman" pitchFamily="16" charset="0"/>
              </a:rPr>
              <a:t> России.</a:t>
            </a:r>
          </a:p>
          <a:p>
            <a:pPr marL="0" indent="0" eaLnBrk="1" hangingPunct="1">
              <a:buNone/>
            </a:pPr>
            <a:endParaRPr lang="ru-RU" altLang="ru-RU" sz="3200" dirty="0" smtClean="0">
              <a:latin typeface="+mj-lt"/>
              <a:cs typeface="Times New Roman" pitchFamily="16" charset="0"/>
            </a:endParaRPr>
          </a:p>
          <a:p>
            <a:pPr marL="0" indent="0" eaLnBrk="1" hangingPunct="1">
              <a:buNone/>
            </a:pPr>
            <a:r>
              <a:rPr lang="ru-RU" altLang="ru-RU" dirty="0" smtClean="0">
                <a:latin typeface="+mj-lt"/>
                <a:cs typeface="Times New Roman" pitchFamily="16" charset="0"/>
              </a:rPr>
              <a:t>Для этого </a:t>
            </a:r>
            <a:r>
              <a:rPr lang="ru-RU" altLang="ru-RU" b="1" dirty="0" smtClean="0">
                <a:latin typeface="+mj-lt"/>
                <a:cs typeface="Times New Roman" pitchFamily="16" charset="0"/>
              </a:rPr>
              <a:t>с 2019 </a:t>
            </a:r>
            <a:r>
              <a:rPr lang="ru-RU" altLang="ru-RU" dirty="0" smtClean="0">
                <a:latin typeface="+mj-lt"/>
                <a:cs typeface="Times New Roman" pitchFamily="16" charset="0"/>
              </a:rPr>
              <a:t>нужно:</a:t>
            </a:r>
          </a:p>
          <a:p>
            <a:r>
              <a:rPr lang="ru-RU" dirty="0" smtClean="0"/>
              <a:t>иметь </a:t>
            </a:r>
            <a:r>
              <a:rPr lang="ru-RU" dirty="0"/>
              <a:t>итоговые оценки «отлично» по всем дисциплинам учебного плана;</a:t>
            </a:r>
          </a:p>
          <a:p>
            <a:r>
              <a:rPr lang="ru-RU" dirty="0"/>
              <a:t>успешно пройти государственную итоговую </a:t>
            </a:r>
            <a:r>
              <a:rPr lang="ru-RU" dirty="0" smtClean="0"/>
              <a:t>аттестацию;</a:t>
            </a:r>
            <a:endParaRPr lang="ru-RU" altLang="ru-RU" dirty="0">
              <a:latin typeface="+mj-lt"/>
              <a:cs typeface="Times New Roman" pitchFamily="16" charset="0"/>
            </a:endParaRPr>
          </a:p>
          <a:p>
            <a:pPr marL="0" indent="0">
              <a:buNone/>
            </a:pPr>
            <a:r>
              <a:rPr lang="ru-RU" i="1" dirty="0" smtClean="0"/>
              <a:t>(набрать </a:t>
            </a:r>
            <a:r>
              <a:rPr lang="ru-RU" i="1" dirty="0"/>
              <a:t>не менее 70 баллов на ЕГЭ по двум основным </a:t>
            </a:r>
            <a:r>
              <a:rPr lang="ru-RU" i="1" dirty="0" smtClean="0"/>
              <a:t>предметам (проект)).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555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Используйте только официальные ресурсы!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7893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ЕГЭ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http://check.ege.edu.ru/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01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Официальный сайт </a:t>
            </a:r>
            <a:r>
              <a:rPr lang="ru-RU" dirty="0" err="1" smtClean="0"/>
              <a:t>Рособрнадзора</a:t>
            </a:r>
            <a:r>
              <a:rPr lang="ru-RU" dirty="0" smtClean="0"/>
              <a:t>: </a:t>
            </a:r>
            <a:r>
              <a:rPr lang="en-US" b="1" dirty="0" smtClean="0">
                <a:hlinkClick r:id="rId2"/>
              </a:rPr>
              <a:t>http://obrnadzor.gov.ru/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883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Открытый банк заданий ЕГЭ: </a:t>
            </a:r>
            <a:r>
              <a:rPr lang="en-US" b="1" dirty="0" smtClean="0">
                <a:hlinkClick r:id="rId3"/>
              </a:rPr>
              <a:t>http://www.fipi.ru/ege-i-gve-11/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1560" y="1772816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9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февраля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Заявления об участии в ГИА подаются до 1 февраля включительно.</a:t>
            </a:r>
          </a:p>
          <a:p>
            <a:r>
              <a:rPr lang="ru-RU" dirty="0" smtClean="0"/>
              <a:t>Заявления подаются участниками ГИА  лично на основании документов, удостоверяющих личность, или их родителями (законными представителями).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5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соответствии с новым порядком, участники ЕГЭ могут выбрать для сдачи </a:t>
            </a:r>
            <a:r>
              <a:rPr lang="ru-RU" b="1" dirty="0"/>
              <a:t>только один уровень ЕГЭ по математике – базовый или профильный. </a:t>
            </a:r>
            <a:endParaRPr lang="ru-RU" b="1" dirty="0" smtClean="0"/>
          </a:p>
          <a:p>
            <a:r>
              <a:rPr lang="ru-RU" sz="2200" dirty="0" smtClean="0"/>
              <a:t>В качестве результатов вступительных испытаний – математика профильного уровня.</a:t>
            </a:r>
          </a:p>
          <a:p>
            <a:r>
              <a:rPr lang="ru-RU" dirty="0" smtClean="0"/>
              <a:t>В </a:t>
            </a:r>
            <a:r>
              <a:rPr lang="ru-RU" dirty="0"/>
              <a:t>случае получения неудовлетворительного результата на ЕГЭ по математике, </a:t>
            </a:r>
            <a:r>
              <a:rPr lang="ru-RU" b="1" dirty="0"/>
              <a:t>можно изменить выбранный ранее уровень ЕГЭ для повторной</a:t>
            </a:r>
            <a:r>
              <a:rPr lang="ru-RU" dirty="0"/>
              <a:t> сдачи экзамена в резервные сроки</a:t>
            </a:r>
            <a:r>
              <a:rPr lang="ru-RU" dirty="0" smtClean="0"/>
              <a:t>.</a:t>
            </a:r>
          </a:p>
          <a:p>
            <a:r>
              <a:rPr lang="ru-RU" sz="2100" dirty="0" smtClean="0"/>
              <a:t>Также </a:t>
            </a:r>
            <a:r>
              <a:rPr lang="ru-RU" sz="2100" dirty="0"/>
              <a:t>предусмотрено, что выпускники прошлых лет, имеющие аттестат, не могут быть участниками ЕГЭ по математике базового уровня.</a:t>
            </a:r>
          </a:p>
          <a:p>
            <a:r>
              <a:rPr lang="ru-RU" sz="2100" dirty="0"/>
              <a:t>Выпускники прошлых лет при подаче заявления на участие в ЕГЭ теперь смогут предоставить заверенную копию аттестата, а не оригинал.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13536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https://www.youtube.com/watch?v=59U5Qf-vsNo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6" b="10844"/>
          <a:stretch/>
        </p:blipFill>
        <p:spPr bwMode="auto">
          <a:xfrm>
            <a:off x="899592" y="1628800"/>
            <a:ext cx="7416824" cy="509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9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48872" cy="11207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 МБОУ </a:t>
            </a:r>
            <a:r>
              <a:rPr lang="ru-RU" dirty="0" err="1" smtClean="0"/>
              <a:t>Шарангская</a:t>
            </a:r>
            <a:r>
              <a:rPr lang="ru-RU" dirty="0" smtClean="0"/>
              <a:t> СШ</a:t>
            </a:r>
            <a:br>
              <a:rPr lang="ru-RU" dirty="0" smtClean="0"/>
            </a:br>
            <a:r>
              <a:rPr lang="ru-RU" u="sng" dirty="0" smtClean="0">
                <a:hlinkClick r:id="rId2"/>
              </a:rPr>
              <a:t>http://sharangaschool.ucoz.com/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31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620713"/>
            <a:ext cx="7775575" cy="56880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Brush Script MT" pitchFamily="66" charset="0"/>
              <a:buNone/>
              <a:defRPr/>
            </a:pPr>
            <a:r>
              <a:rPr lang="ru-RU" sz="3600" b="1" dirty="0" smtClean="0">
                <a:latin typeface="+mj-lt"/>
              </a:rPr>
              <a:t>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государственной (итоговой) аттестации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 не имеющие академической задолженности, </a:t>
            </a:r>
            <a:r>
              <a:rPr lang="ru-RU" sz="3200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итоговое сочинение (изложение)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полном объеме выполнившие учебный план или индивидуальный учебный план, имеющие годовые отметки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предметам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плана за каждый год обучения по образовательной программе среднего общего образования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удовлетворительных </a:t>
            </a:r>
          </a:p>
          <a:p>
            <a:pPr eaLnBrk="1" hangingPunct="1">
              <a:defRPr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96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951"/>
            <a:ext cx="6965245" cy="1202485"/>
          </a:xfrm>
        </p:spPr>
        <p:txBody>
          <a:bodyPr/>
          <a:lstStyle/>
          <a:p>
            <a:r>
              <a:rPr lang="ru-RU" dirty="0" smtClean="0"/>
              <a:t>Предметы ЕГЭ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13133" r="26892" b="5380"/>
          <a:stretch/>
        </p:blipFill>
        <p:spPr bwMode="auto">
          <a:xfrm>
            <a:off x="899592" y="1196752"/>
            <a:ext cx="7632848" cy="51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5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96200" cy="735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СРОКИ ПРОВЕДЕНИЯ ЕГЭ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6147" name="Объект 3"/>
          <p:cNvSpPr>
            <a:spLocks noGrp="1"/>
          </p:cNvSpPr>
          <p:nvPr>
            <p:ph idx="1"/>
          </p:nvPr>
        </p:nvSpPr>
        <p:spPr>
          <a:xfrm>
            <a:off x="323529" y="1268413"/>
            <a:ext cx="8568952" cy="5328940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Единое для всех расписание ЕГЭ и продолжительность экзаменов по предмету ежегодно устанавливает соответствующий приказ Министерства образования и науки Российской Федерации (</a:t>
            </a:r>
            <a:r>
              <a:rPr lang="ru-RU" altLang="ru-RU" dirty="0" err="1" smtClean="0"/>
              <a:t>Минобрнауки</a:t>
            </a:r>
            <a:r>
              <a:rPr lang="ru-RU" altLang="ru-RU" dirty="0" smtClean="0"/>
              <a:t> России). 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Результаты ЕГЭ каждого участника заносятся в федеральную информационную систему, </a:t>
            </a:r>
            <a:r>
              <a:rPr lang="ru-RU" altLang="ru-RU" b="1" dirty="0" smtClean="0"/>
              <a:t>бумажных свидетельств о результатах ЕГЭ не предусмотрено</a:t>
            </a:r>
            <a:r>
              <a:rPr lang="ru-RU" alt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Срок действия результатов - </a:t>
            </a:r>
            <a:r>
              <a:rPr lang="ru-RU" altLang="ru-RU" b="1" dirty="0" smtClean="0"/>
              <a:t>4 года</a:t>
            </a:r>
            <a:r>
              <a:rPr lang="ru-RU" altLang="ru-RU" dirty="0" smtClean="0"/>
              <a:t>, следующих за годом получения таких результатов. </a:t>
            </a:r>
          </a:p>
        </p:txBody>
      </p:sp>
    </p:spTree>
    <p:extLst>
      <p:ext uri="{BB962C8B-B14F-4D97-AF65-F5344CB8AC3E}">
        <p14:creationId xmlns:p14="http://schemas.microsoft.com/office/powerpoint/2010/main" val="8824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1036</Words>
  <Application>Microsoft Office PowerPoint</Application>
  <PresentationFormat>Экран (4:3)</PresentationFormat>
  <Paragraphs>193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Порядок проведения государственной итоговой аттестации по образовательным программам среднего общего образования</vt:lpstr>
      <vt:lpstr>Порядок проведения ГИА по образовательным программам среднего общего образования.  Утвержден приказом Минпросвещения РФ и Рособрнадзора от 07.11.2018 №190/1512</vt:lpstr>
      <vt:lpstr>1 февраля</vt:lpstr>
      <vt:lpstr>Презентация PowerPoint</vt:lpstr>
      <vt:lpstr>https://www.youtube.com/watch?v=59U5Qf-vsNo </vt:lpstr>
      <vt:lpstr>Сайт МБОУ Шарангская СШ http://sharangaschool.ucoz.com/</vt:lpstr>
      <vt:lpstr>Презентация PowerPoint</vt:lpstr>
      <vt:lpstr>Предметы ЕГЭ</vt:lpstr>
      <vt:lpstr>СРОКИ ПРОВЕДЕНИЯ ЕГЭ</vt:lpstr>
      <vt:lpstr>Информационный портал ЕГЭ: http://www.ege.edu.ru/</vt:lpstr>
      <vt:lpstr>РАСПИСАНИЕ ЕГЭ - 2019  Основной этап: </vt:lpstr>
      <vt:lpstr>Правила проведения ЕГЭ</vt:lpstr>
      <vt:lpstr>Запрещается иметь при себе!</vt:lpstr>
      <vt:lpstr>Презентация PowerPoint</vt:lpstr>
      <vt:lpstr>Новое в технологии ЕГЭ</vt:lpstr>
      <vt:lpstr>Права участника экзамена</vt:lpstr>
      <vt:lpstr>Презентация PowerPoint</vt:lpstr>
      <vt:lpstr>Апелляция</vt:lpstr>
      <vt:lpstr>Минимальные баллы ЕГЭ, необходимые для поступления в ВУЗ:</vt:lpstr>
      <vt:lpstr>Пробные экзамены</vt:lpstr>
      <vt:lpstr>Пробные экзамены</vt:lpstr>
      <vt:lpstr>Для получения аттестата</vt:lpstr>
      <vt:lpstr>Отметки в аттестат</vt:lpstr>
      <vt:lpstr>Отметки в аттестат</vt:lpstr>
      <vt:lpstr>Презентация PowerPoint</vt:lpstr>
      <vt:lpstr>Презентация PowerPoint</vt:lpstr>
      <vt:lpstr>Результаты ЕГЭ http://check.ege.edu.ru/</vt:lpstr>
      <vt:lpstr>Официальный сайт Рособрнадзора: http://obrnadzor.gov.ru/</vt:lpstr>
      <vt:lpstr>Открытый банк заданий ЕГЭ: http://www.fipi.ru/ege-i-gve-11/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</dc:title>
  <dc:creator>Завуч по ИКТ</dc:creator>
  <cp:lastModifiedBy>Завуч по ИКТ</cp:lastModifiedBy>
  <cp:revision>33</cp:revision>
  <cp:lastPrinted>2019-01-22T07:04:22Z</cp:lastPrinted>
  <dcterms:created xsi:type="dcterms:W3CDTF">2019-01-17T12:00:33Z</dcterms:created>
  <dcterms:modified xsi:type="dcterms:W3CDTF">2019-01-23T12:41:17Z</dcterms:modified>
</cp:coreProperties>
</file>