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53"/>
  </p:notesMasterIdLst>
  <p:handoutMasterIdLst>
    <p:handoutMasterId r:id="rId54"/>
  </p:handoutMasterIdLst>
  <p:sldIdLst>
    <p:sldId id="350" r:id="rId2"/>
    <p:sldId id="319" r:id="rId3"/>
    <p:sldId id="324" r:id="rId4"/>
    <p:sldId id="320" r:id="rId5"/>
    <p:sldId id="322" r:id="rId6"/>
    <p:sldId id="325" r:id="rId7"/>
    <p:sldId id="326" r:id="rId8"/>
    <p:sldId id="327" r:id="rId9"/>
    <p:sldId id="328" r:id="rId10"/>
    <p:sldId id="329" r:id="rId11"/>
    <p:sldId id="330" r:id="rId12"/>
    <p:sldId id="331" r:id="rId13"/>
    <p:sldId id="332" r:id="rId14"/>
    <p:sldId id="333" r:id="rId15"/>
    <p:sldId id="334" r:id="rId16"/>
    <p:sldId id="335" r:id="rId17"/>
    <p:sldId id="308" r:id="rId18"/>
    <p:sldId id="257" r:id="rId19"/>
    <p:sldId id="268" r:id="rId20"/>
    <p:sldId id="293" r:id="rId21"/>
    <p:sldId id="269" r:id="rId22"/>
    <p:sldId id="336" r:id="rId23"/>
    <p:sldId id="338" r:id="rId24"/>
    <p:sldId id="339" r:id="rId25"/>
    <p:sldId id="263" r:id="rId26"/>
    <p:sldId id="295" r:id="rId27"/>
    <p:sldId id="273" r:id="rId28"/>
    <p:sldId id="304" r:id="rId29"/>
    <p:sldId id="274" r:id="rId30"/>
    <p:sldId id="275" r:id="rId31"/>
    <p:sldId id="340" r:id="rId32"/>
    <p:sldId id="337" r:id="rId33"/>
    <p:sldId id="341" r:id="rId34"/>
    <p:sldId id="342" r:id="rId35"/>
    <p:sldId id="343" r:id="rId36"/>
    <p:sldId id="344" r:id="rId37"/>
    <p:sldId id="351" r:id="rId38"/>
    <p:sldId id="345" r:id="rId39"/>
    <p:sldId id="314" r:id="rId40"/>
    <p:sldId id="346" r:id="rId41"/>
    <p:sldId id="347" r:id="rId42"/>
    <p:sldId id="315" r:id="rId43"/>
    <p:sldId id="348" r:id="rId44"/>
    <p:sldId id="349" r:id="rId45"/>
    <p:sldId id="306" r:id="rId46"/>
    <p:sldId id="316" r:id="rId47"/>
    <p:sldId id="317" r:id="rId48"/>
    <p:sldId id="353" r:id="rId49"/>
    <p:sldId id="318" r:id="rId50"/>
    <p:sldId id="296" r:id="rId51"/>
    <p:sldId id="307" r:id="rId52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3771" autoAdjust="0"/>
  </p:normalViewPr>
  <p:slideViewPr>
    <p:cSldViewPr>
      <p:cViewPr varScale="1">
        <p:scale>
          <a:sx n="74" d="100"/>
          <a:sy n="74" d="100"/>
        </p:scale>
        <p:origin x="-108" y="-2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56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43391D-A481-40D3-886A-4ACD62C49139}" type="datetimeFigureOut">
              <a:rPr lang="ru-RU" smtClean="0"/>
              <a:t>13.09.2018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154889-4EEA-4DFE-81AF-8BAE6C9AC9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63562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AFA153-FCBF-496F-AF65-E5C928B7C942}" type="datetimeFigureOut">
              <a:rPr lang="ru-RU" smtClean="0"/>
              <a:t>13.09.2018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4A7B9E-9758-4449-AAF3-D09F11B3F4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28717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4A7B9E-9758-4449-AAF3-D09F11B3F45A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83993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C2B33A26-38A9-4B00-B826-A0260D63DB7F}" type="slidenum">
              <a:rPr lang="ru-RU" altLang="ru-RU" smtClean="0"/>
              <a:pPr/>
              <a:t>36</a:t>
            </a:fld>
            <a:endParaRPr lang="ru-RU" altLang="ru-RU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54063"/>
            <a:ext cx="4962525" cy="3722687"/>
          </a:xfrm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ru-RU" altLang="ru-RU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4A7B9E-9758-4449-AAF3-D09F11B3F45A}" type="slidenum">
              <a:rPr lang="ru-RU" smtClean="0"/>
              <a:t>47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53941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88777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09345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7629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762000" y="533400"/>
            <a:ext cx="7696200" cy="5410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206272-2D5E-4ABC-8B59-7621BAEBC49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26286004"/>
      </p:ext>
    </p:extLst>
  </p:cSld>
  <p:clrMapOvr>
    <a:masterClrMapping/>
  </p:clrMapOvr>
  <p:transition>
    <p:zo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7" name="Rectangle 6"/>
          <p:cNvSpPr>
            <a:spLocks noGrp="1"/>
          </p:cNvSpPr>
          <p:nvPr>
            <p:ph sz="quarter" idx="13"/>
          </p:nvPr>
        </p:nvSpPr>
        <p:spPr>
          <a:xfrm>
            <a:off x="609600" y="1803400"/>
            <a:ext cx="8153400" cy="4368800"/>
          </a:xfrm>
        </p:spPr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Rectangle 2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 eaLnBrk="1" hangingPunct="1">
              <a:defRPr>
                <a:solidFill>
                  <a:schemeClr val="tx1">
                    <a:tint val="75000"/>
                  </a:schemeClr>
                </a:solidFill>
              </a:defRPr>
            </a:lvl1pPr>
            <a:extLst/>
          </a:lstStyle>
          <a:p>
            <a:pPr>
              <a:defRPr/>
            </a:pPr>
            <a:fld id="{E4606EA6-EFEA-4C30-9264-4F9291A5780D}" type="datetime1">
              <a:rPr lang="ru-RU"/>
              <a:pPr>
                <a:defRPr/>
              </a:pPr>
              <a:t>13.09.2018</a:t>
            </a:fld>
            <a:endParaRPr lang="ru-RU"/>
          </a:p>
        </p:txBody>
      </p:sp>
      <p:sp>
        <p:nvSpPr>
          <p:cNvPr id="5" name="Rectangle 3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 eaLnBrk="1" hangingPunct="1">
              <a:defRPr>
                <a:solidFill>
                  <a:schemeClr val="tx1">
                    <a:tint val="75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Rectangle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algn="ctr" eaLnBrk="1" hangingPunct="1">
              <a:defRPr sz="1400" b="1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4809ABF3-64EF-42E9-845D-56153F118D07}" type="slidenum">
              <a:rPr lang="ru-RU"/>
              <a:pPr>
                <a:defRPr/>
              </a:pPr>
              <a:t>‹#›</a:t>
            </a:fld>
            <a:endParaRPr lang="ru-RU">
              <a:solidFill>
                <a:schemeClr val="tx1">
                  <a:tint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72197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6321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2106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46213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13.09.2018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63647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13.09.2018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89448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13.09.2018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49264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49682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12435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13.09.2018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30781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://fipi.ru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://sharangaschool.ucoz.com/" TargetMode="Externa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rovuz.ru/vuz/city/nizhniy-novgorod/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hyperlink" Target="http://obrnadzor.gov.ru/" TargetMode="External"/><Relationship Id="rId2" Type="http://schemas.openxmlformats.org/officeDocument/2006/relationships/hyperlink" Target="http://www.ege.edu.ru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minobr.government-nnov.ru/" TargetMode="External"/><Relationship Id="rId5" Type="http://schemas.openxmlformats.org/officeDocument/2006/relationships/hyperlink" Target="http://www.fipi.ru/ege-i-gve-11/" TargetMode="External"/><Relationship Id="rId4" Type="http://schemas.openxmlformats.org/officeDocument/2006/relationships/hyperlink" Target="http://&#1084;&#1080;&#1085;&#1086;&#1073;&#1088;&#1085;&#1072;&#1091;&#1082;&#1080;.&#1088;&#1092;/" TargetMode="Externa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tege.info/ege-2016/minimalnyie-ballyi-ege-2016-dlya-postupleniya-v-vuz.html" TargetMode="External"/><Relationship Id="rId7" Type="http://schemas.openxmlformats.org/officeDocument/2006/relationships/hyperlink" Target="http://www.provuz.ru/vuz/city/nizhniy-novgorod/" TargetMode="External"/><Relationship Id="rId2" Type="http://schemas.openxmlformats.org/officeDocument/2006/relationships/hyperlink" Target="http://obrnadzor.gov.ru/ru/docs/documents/index.php?docnum_4=&amp;doctype_4=&amp;from_date_4=1.09.2015&amp;to_date_4=15.02.2016&amp;docsubj_4=53&amp;keywords_4=&amp;search_4=1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ege.edu.ru/ru/organizers/video/video_item/index.php?vid_4=223" TargetMode="External"/><Relationship Id="rId5" Type="http://schemas.openxmlformats.org/officeDocument/2006/relationships/hyperlink" Target="http://www.ege.edu.ru/ru/organizers/recommendation/" TargetMode="External"/><Relationship Id="rId4" Type="http://schemas.openxmlformats.org/officeDocument/2006/relationships/hyperlink" Target="http://www.ege.edu.ru/ru/organizers/infographics/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14 сентября </a:t>
            </a:r>
            <a:endParaRPr lang="ru-RU" dirty="0"/>
          </a:p>
        </p:txBody>
      </p:sp>
      <p:pic>
        <p:nvPicPr>
          <p:cNvPr id="4098" name="Picture 2" descr="D:\2018-2019\папка завуча\родительское собрание_11_сент18\1-1024x556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28974"/>
            <a:ext cx="8229600" cy="4468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71680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16632"/>
            <a:ext cx="8712968" cy="6552728"/>
          </a:xfrm>
        </p:spPr>
        <p:txBody>
          <a:bodyPr>
            <a:noAutofit/>
          </a:bodyPr>
          <a:lstStyle/>
          <a:p>
            <a:pPr marL="0" lvl="1" indent="0">
              <a:buNone/>
            </a:pPr>
            <a:r>
              <a:rPr lang="ru-RU" b="1" dirty="0"/>
              <a:t>Во время проведения</a:t>
            </a:r>
            <a:r>
              <a:rPr lang="ru-RU" dirty="0"/>
              <a:t> итогового сочинения (изложения) участникам итогового сочинения (изложения) </a:t>
            </a:r>
            <a:r>
              <a:rPr lang="ru-RU" b="1" dirty="0"/>
              <a:t>запрещено</a:t>
            </a:r>
            <a:r>
              <a:rPr lang="ru-RU" dirty="0"/>
              <a:t> иметь при себе средства связи, фото, аудио и видеоаппаратуру, справочные материалы, письменные заметки и иные средства хранения и передачи информации, собственные орфографические и (или) толковые словари. Участникам итогового сочинения (изложения) также запрещается пользоваться текстами литературного материала (художественные произведения, дневники, мемуары, публицистика, другие литературные источники</a:t>
            </a:r>
            <a:r>
              <a:rPr lang="ru-RU" dirty="0" smtClean="0"/>
              <a:t>).</a:t>
            </a:r>
          </a:p>
          <a:p>
            <a:pPr marL="0" lvl="1" indent="0">
              <a:buNone/>
            </a:pPr>
            <a:r>
              <a:rPr lang="ru-RU" b="1" dirty="0" smtClean="0"/>
              <a:t>Запрещается</a:t>
            </a:r>
            <a:r>
              <a:rPr lang="ru-RU" dirty="0" smtClean="0"/>
              <a:t> выносить из кабинетов на бумажном или электронном носителях названия тем сочинений, бланки, черновики, фотографировать бланки и темы.</a:t>
            </a:r>
            <a:endParaRPr lang="ru-RU" dirty="0"/>
          </a:p>
          <a:p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0653179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/>
          <a:lstStyle/>
          <a:p>
            <a:r>
              <a:rPr lang="ru-RU" b="1" dirty="0"/>
              <a:t>В случае если участник итогового сочинения (изложения) по состоянию здоровья или другим объективным причинам не может завершить написание итогового сочинения </a:t>
            </a:r>
            <a:r>
              <a:rPr lang="ru-RU" dirty="0"/>
              <a:t>(изложения), он может покинуть учебный кабинет. Такие участники сочинения (изложения) </a:t>
            </a:r>
            <a:r>
              <a:rPr lang="ru-RU" b="1" dirty="0"/>
              <a:t>допускаются к повторной сдаче решением педагогического </a:t>
            </a:r>
            <a:r>
              <a:rPr lang="ru-RU" b="1" dirty="0" smtClean="0"/>
              <a:t>совета.</a:t>
            </a:r>
          </a:p>
          <a:p>
            <a:r>
              <a:rPr lang="ru-RU" dirty="0" smtClean="0"/>
              <a:t>Составляется акт о досрочном завершении ИС.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72984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В целях предотвращения конфликта интересов и обеспечения объективного оценивания итогового сочинения (изложения) обучающимся при получении повторного неудовлетворительного результата («незачет») за итоговое сочинение (изложение) предоставляется право подать в письменной форме заявление на проверку сданного ими итогового сочинения (изложения) комиссией другой образовательной организации или комиссией, сформированной ОИВ на региональном или муниципальном уровне.</a:t>
            </a:r>
          </a:p>
        </p:txBody>
      </p:sp>
    </p:spTree>
    <p:extLst>
      <p:ext uri="{BB962C8B-B14F-4D97-AF65-F5344CB8AC3E}">
        <p14:creationId xmlns:p14="http://schemas.microsoft.com/office/powerpoint/2010/main" val="33947216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626469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/>
              <a:t>Проверяют сочинения (изложения) </a:t>
            </a:r>
            <a:r>
              <a:rPr lang="ru-RU" b="1" dirty="0"/>
              <a:t>Комиссии образовательных организаций </a:t>
            </a:r>
            <a:r>
              <a:rPr lang="ru-RU" dirty="0"/>
              <a:t>или экспертные комиссии, созданные на муниципальном/региональном уровне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ru-RU" b="1" dirty="0" smtClean="0"/>
              <a:t>Сочинение должно удовлетворять двум требованиям:</a:t>
            </a:r>
          </a:p>
          <a:p>
            <a:pPr marL="0" indent="0">
              <a:buNone/>
            </a:pPr>
            <a:r>
              <a:rPr lang="ru-RU" b="1" dirty="0" smtClean="0"/>
              <a:t>№1</a:t>
            </a:r>
            <a:r>
              <a:rPr lang="ru-RU" dirty="0" smtClean="0"/>
              <a:t> – объём итогового сочинения (сочинение </a:t>
            </a:r>
            <a:r>
              <a:rPr lang="ru-RU" dirty="0"/>
              <a:t>– не менее 250 слов, изложение – не менее 150 слов</a:t>
            </a:r>
            <a:r>
              <a:rPr lang="ru-RU" dirty="0" smtClean="0"/>
              <a:t>).</a:t>
            </a:r>
          </a:p>
          <a:p>
            <a:pPr marL="0" indent="0">
              <a:buNone/>
            </a:pPr>
            <a:r>
              <a:rPr lang="ru-RU" b="1" dirty="0" smtClean="0"/>
              <a:t>№2</a:t>
            </a:r>
            <a:r>
              <a:rPr lang="ru-RU" dirty="0" smtClean="0"/>
              <a:t>- самостоятельность написания итогового сочинения (изложения) (не допускается списывание из какого-либо источника.</a:t>
            </a:r>
          </a:p>
          <a:p>
            <a:pPr marL="0" indent="0">
              <a:buNone/>
            </a:pPr>
            <a:r>
              <a:rPr lang="ru-RU" dirty="0" smtClean="0"/>
              <a:t>Если сочинение признано несамостоятельным, то оно не проверяется по критериям №1 -№5, ставится «незачёт».</a:t>
            </a:r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195198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Критерии оценивания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Сочинение 		</a:t>
            </a:r>
          </a:p>
          <a:p>
            <a:pPr marL="0" indent="0">
              <a:buNone/>
            </a:pPr>
            <a:r>
              <a:rPr lang="ru-RU" b="1" dirty="0"/>
              <a:t>1</a:t>
            </a:r>
            <a:r>
              <a:rPr lang="ru-RU" dirty="0"/>
              <a:t>. </a:t>
            </a:r>
            <a:r>
              <a:rPr lang="ru-RU" b="1" dirty="0"/>
              <a:t>Соответствие теме 	</a:t>
            </a:r>
            <a:endParaRPr lang="ru-RU" b="1" dirty="0" smtClean="0"/>
          </a:p>
          <a:p>
            <a:pPr marL="0" indent="0">
              <a:buNone/>
            </a:pPr>
            <a:r>
              <a:rPr lang="ru-RU" b="1" dirty="0" smtClean="0"/>
              <a:t>2</a:t>
            </a:r>
            <a:r>
              <a:rPr lang="ru-RU" b="1" dirty="0"/>
              <a:t>. Аргументация. Привлечение литературного материала </a:t>
            </a:r>
            <a:r>
              <a:rPr lang="ru-RU" dirty="0"/>
              <a:t>	</a:t>
            </a:r>
          </a:p>
          <a:p>
            <a:pPr marL="0" indent="0">
              <a:buNone/>
            </a:pPr>
            <a:r>
              <a:rPr lang="ru-RU" dirty="0"/>
              <a:t>3. Композиция и логика рассуждения 	</a:t>
            </a:r>
          </a:p>
          <a:p>
            <a:pPr marL="0" indent="0">
              <a:buNone/>
            </a:pPr>
            <a:r>
              <a:rPr lang="ru-RU" dirty="0"/>
              <a:t>4. Качество письменной речи 	</a:t>
            </a:r>
          </a:p>
          <a:p>
            <a:pPr marL="0" indent="0">
              <a:buNone/>
            </a:pPr>
            <a:r>
              <a:rPr lang="ru-RU" dirty="0"/>
              <a:t>5. Грамотность 	</a:t>
            </a:r>
          </a:p>
        </p:txBody>
      </p:sp>
    </p:spTree>
    <p:extLst>
      <p:ext uri="{BB962C8B-B14F-4D97-AF65-F5344CB8AC3E}">
        <p14:creationId xmlns:p14="http://schemas.microsoft.com/office/powerpoint/2010/main" val="30643657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Для получения оценки «зачет» необходимо иметь положительный результат по трем критериям (по критериям № 1 и № 2 – в обязательном порядке), а также дополнительно «зачет» хотя бы по одному из других критериев (№ 3 -№ 5</a:t>
            </a:r>
            <a:r>
              <a:rPr lang="ru-RU" dirty="0" smtClean="0"/>
              <a:t>)</a:t>
            </a:r>
          </a:p>
          <a:p>
            <a:endParaRPr lang="ru-RU" dirty="0"/>
          </a:p>
          <a:p>
            <a:r>
              <a:rPr lang="ru-RU" b="1" dirty="0"/>
              <a:t>Внимание! Черновики не проверяются!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492328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>
            <a:normAutofit fontScale="77500" lnSpcReduction="20000"/>
          </a:bodyPr>
          <a:lstStyle/>
          <a:p>
            <a:r>
              <a:rPr lang="ru-RU" b="1" dirty="0"/>
              <a:t>Десятибалльная система оценивания </a:t>
            </a:r>
            <a:r>
              <a:rPr lang="ru-RU" dirty="0"/>
              <a:t>используется для оценки итоговых сочинений при приеме в вузы, которые решили учитывать результаты сочинения как дополнительные индивидуальные достижения абитуриентов (см. приказ об утверждении порядка приема на обучение по образовательным программам высшего образования – программам </a:t>
            </a:r>
            <a:r>
              <a:rPr lang="ru-RU" dirty="0" err="1"/>
              <a:t>бакалавриата</a:t>
            </a:r>
            <a:r>
              <a:rPr lang="ru-RU" dirty="0"/>
              <a:t>, программам </a:t>
            </a:r>
            <a:r>
              <a:rPr lang="ru-RU" dirty="0" err="1"/>
              <a:t>специалитета</a:t>
            </a:r>
            <a:r>
              <a:rPr lang="ru-RU" dirty="0"/>
              <a:t>, программам магистратуры на </a:t>
            </a:r>
            <a:r>
              <a:rPr lang="ru-RU" dirty="0" smtClean="0"/>
              <a:t>2016/17 </a:t>
            </a:r>
            <a:r>
              <a:rPr lang="ru-RU" dirty="0"/>
              <a:t>учебный год). </a:t>
            </a:r>
          </a:p>
          <a:p>
            <a:r>
              <a:rPr lang="ru-RU" dirty="0"/>
              <a:t>По желанию абитуриента вуз запрашивает из базы данных сочинение и оценивает его самостоятельно (возможно получить до 10 дополнительных баллов к единому государственному экзамену). </a:t>
            </a:r>
          </a:p>
          <a:p>
            <a:r>
              <a:rPr lang="ru-RU" dirty="0"/>
              <a:t>За вузом закрепляется право утвердить собственные критерии оценки итогового сочинения. </a:t>
            </a:r>
            <a:endParaRPr lang="ru-RU" dirty="0" smtClean="0"/>
          </a:p>
          <a:p>
            <a:r>
              <a:rPr lang="ru-RU" b="1" dirty="0" smtClean="0"/>
              <a:t>Итоговое сочинение действительно 4 года.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4224686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 smtClean="0"/>
              <a:t>Государственная итоговая аттестация</a:t>
            </a:r>
            <a:endParaRPr lang="ru-RU" b="1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ЕГЭ - 2019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08189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188640"/>
            <a:ext cx="6965245" cy="1202485"/>
          </a:xfrm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Нормативные документы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1484784"/>
            <a:ext cx="7704856" cy="4814349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Минобрнауки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от 26.12.2013 №1400 (в ред. 23.08.2016) «Об утверждении Порядка проведения государственной итоговой аттестации по образовательным программам среднего общего образования»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Методические рекомендации по подготовке и проведению ЕГЭ в пунктах проведения экзаменов в 2019 году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Министерства просвещения РФ «Об утверждении единого расписания и продолжительности проведения ЕГЭ…»</a:t>
            </a:r>
          </a:p>
          <a:p>
            <a:pPr marL="0" indent="0">
              <a:buNone/>
            </a:pPr>
            <a:endParaRPr lang="ru-RU" sz="18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387899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4213" y="620713"/>
            <a:ext cx="7775575" cy="5688012"/>
          </a:xfrm>
        </p:spPr>
        <p:txBody>
          <a:bodyPr>
            <a:normAutofit lnSpcReduction="10000"/>
          </a:bodyPr>
          <a:lstStyle/>
          <a:p>
            <a:pPr eaLnBrk="1" hangingPunct="1">
              <a:buFont typeface="Brush Script MT" pitchFamily="66" charset="0"/>
              <a:buNone/>
              <a:defRPr/>
            </a:pPr>
            <a:r>
              <a:rPr lang="ru-RU" sz="3600" b="1" dirty="0" smtClean="0">
                <a:latin typeface="+mj-lt"/>
              </a:rPr>
              <a:t>  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 государственной (итоговой) аттестации </a:t>
            </a:r>
            <a:r>
              <a:rPr lang="ru-RU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допускаются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обучающиеся не имеющие академической задолженности, </a:t>
            </a:r>
            <a:r>
              <a:rPr lang="ru-RU" sz="3200" i="1" u="sng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том числе за итоговое сочинение (изложение)</a:t>
            </a:r>
            <a:r>
              <a:rPr lang="ru-RU" sz="32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в полном объеме выполнившие учебный план или индивидуальный учебный план, имеющие годовые отметки </a:t>
            </a:r>
            <a:r>
              <a:rPr lang="ru-RU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всем предметам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учебного плана за каждый год обучения по образовательной программе среднего общего образования </a:t>
            </a:r>
            <a:r>
              <a:rPr lang="ru-RU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ниже удовлетворительных </a:t>
            </a:r>
          </a:p>
          <a:p>
            <a:pPr eaLnBrk="1" hangingPunct="1">
              <a:defRPr/>
            </a:pP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839862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002060"/>
                </a:solidFill>
              </a:rPr>
              <a:t>Итоговое сочинение (изложение)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b="1" dirty="0" smtClean="0"/>
              <a:t>2018-2019 учебный год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5 декабря</a:t>
            </a:r>
            <a:r>
              <a:rPr lang="ru-RU" b="1" dirty="0" smtClean="0">
                <a:solidFill>
                  <a:schemeClr val="bg1">
                    <a:lumMod val="50000"/>
                  </a:schemeClr>
                </a:solidFill>
              </a:rPr>
              <a:t>, 6 февраля и 8 мая</a:t>
            </a:r>
            <a:endParaRPr lang="ru-RU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2335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20951"/>
            <a:ext cx="6965245" cy="1202485"/>
          </a:xfrm>
        </p:spPr>
        <p:txBody>
          <a:bodyPr/>
          <a:lstStyle/>
          <a:p>
            <a:r>
              <a:rPr lang="ru-RU" dirty="0" smtClean="0"/>
              <a:t>Предметы ЕГЭ</a:t>
            </a: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2" t="13133" r="26892" b="5380"/>
          <a:stretch/>
        </p:blipFill>
        <p:spPr bwMode="auto">
          <a:xfrm>
            <a:off x="899592" y="1196752"/>
            <a:ext cx="7632848" cy="5178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19253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2"/>
          <p:cNvSpPr>
            <a:spLocks noGrp="1"/>
          </p:cNvSpPr>
          <p:nvPr>
            <p:ph type="title"/>
          </p:nvPr>
        </p:nvSpPr>
        <p:spPr>
          <a:xfrm>
            <a:off x="683568" y="332656"/>
            <a:ext cx="7696200" cy="735013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altLang="ru-RU" b="1" dirty="0" smtClean="0">
                <a:solidFill>
                  <a:srgbClr val="C00000"/>
                </a:solidFill>
              </a:rPr>
              <a:t>СРОКИ ПРОВЕДЕНИЯ ЕГЭ</a:t>
            </a:r>
            <a:endParaRPr lang="ru-RU" altLang="ru-RU" dirty="0" smtClean="0">
              <a:solidFill>
                <a:srgbClr val="C00000"/>
              </a:solidFill>
            </a:endParaRPr>
          </a:p>
        </p:txBody>
      </p:sp>
      <p:sp>
        <p:nvSpPr>
          <p:cNvPr id="6147" name="Объект 3"/>
          <p:cNvSpPr>
            <a:spLocks noGrp="1"/>
          </p:cNvSpPr>
          <p:nvPr>
            <p:ph idx="1"/>
          </p:nvPr>
        </p:nvSpPr>
        <p:spPr>
          <a:xfrm>
            <a:off x="323529" y="1268413"/>
            <a:ext cx="8568952" cy="5328940"/>
          </a:xfrm>
        </p:spPr>
        <p:txBody>
          <a:bodyPr rtlCol="0">
            <a:normAutofit fontScale="85000" lnSpcReduction="10000"/>
          </a:bodyPr>
          <a:lstStyle/>
          <a:p>
            <a:pPr marL="274320" indent="-274320" eaLnBrk="1" fontAlgn="auto" hangingPunct="1">
              <a:spcAft>
                <a:spcPts val="0"/>
              </a:spcAft>
              <a:defRPr/>
            </a:pPr>
            <a:r>
              <a:rPr lang="ru-RU" altLang="ru-RU" dirty="0" smtClean="0"/>
              <a:t>Единое для всех расписание ЕГЭ и продолжительность экзаменов по предмету ежегодно устанавливает соответствующий приказ Министерства образования и науки Российской Федерации (</a:t>
            </a:r>
            <a:r>
              <a:rPr lang="ru-RU" altLang="ru-RU" dirty="0" err="1" smtClean="0"/>
              <a:t>Минобрнауки</a:t>
            </a:r>
            <a:r>
              <a:rPr lang="ru-RU" altLang="ru-RU" dirty="0" smtClean="0"/>
              <a:t> России). </a:t>
            </a:r>
          </a:p>
          <a:p>
            <a:pPr marL="274320" indent="-274320" eaLnBrk="1" fontAlgn="auto" hangingPunct="1">
              <a:spcAft>
                <a:spcPts val="0"/>
              </a:spcAft>
              <a:defRPr/>
            </a:pPr>
            <a:r>
              <a:rPr lang="ru-RU" altLang="ru-RU" dirty="0" smtClean="0"/>
              <a:t>Для получения аттестата </a:t>
            </a:r>
            <a:r>
              <a:rPr lang="ru-RU" altLang="ru-RU" u="sng" dirty="0" smtClean="0"/>
              <a:t>выпускники текущего года</a:t>
            </a:r>
            <a:r>
              <a:rPr lang="ru-RU" altLang="ru-RU" dirty="0" smtClean="0"/>
              <a:t> сдают обязательные предметы — русский язык и математику. Другие предметы ЕГЭ выпускники сдают на добровольной основе.</a:t>
            </a:r>
          </a:p>
          <a:p>
            <a:pPr marL="274320" indent="-274320" eaLnBrk="1" fontAlgn="auto" hangingPunct="1">
              <a:spcAft>
                <a:spcPts val="0"/>
              </a:spcAft>
              <a:defRPr/>
            </a:pPr>
            <a:r>
              <a:rPr lang="ru-RU" altLang="ru-RU" dirty="0" smtClean="0"/>
              <a:t>Результаты ЕГЭ каждого участника заносятся в федеральную информационную систему, </a:t>
            </a:r>
            <a:r>
              <a:rPr lang="ru-RU" altLang="ru-RU" b="1" dirty="0" smtClean="0"/>
              <a:t>бумажных свидетельств о результатах ЕГЭ не предусмотрено</a:t>
            </a:r>
            <a:r>
              <a:rPr lang="ru-RU" altLang="ru-RU" dirty="0" smtClean="0"/>
              <a:t>.</a:t>
            </a:r>
          </a:p>
          <a:p>
            <a:pPr marL="274320" indent="-274320" eaLnBrk="1" fontAlgn="auto" hangingPunct="1">
              <a:spcAft>
                <a:spcPts val="0"/>
              </a:spcAft>
              <a:defRPr/>
            </a:pPr>
            <a:r>
              <a:rPr lang="ru-RU" altLang="ru-RU" dirty="0" smtClean="0"/>
              <a:t>Срок действия результатов - </a:t>
            </a:r>
            <a:r>
              <a:rPr lang="ru-RU" altLang="ru-RU" b="1" dirty="0" smtClean="0"/>
              <a:t>4 года</a:t>
            </a:r>
            <a:r>
              <a:rPr lang="ru-RU" altLang="ru-RU" dirty="0" smtClean="0"/>
              <a:t>, следующих за годом получения таких результатов. </a:t>
            </a:r>
          </a:p>
        </p:txBody>
      </p:sp>
    </p:spTree>
    <p:extLst>
      <p:ext uri="{BB962C8B-B14F-4D97-AF65-F5344CB8AC3E}">
        <p14:creationId xmlns:p14="http://schemas.microsoft.com/office/powerpoint/2010/main" val="3809317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РАСПИСАНИЕ ЕГЭ - 2019 (проект)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Основной этап: 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b="1" dirty="0"/>
              <a:t>28 мая (</a:t>
            </a:r>
            <a:r>
              <a:rPr lang="ru-RU" b="1" dirty="0" err="1"/>
              <a:t>пн</a:t>
            </a:r>
            <a:r>
              <a:rPr lang="ru-RU" b="1" dirty="0"/>
              <a:t>) - география, информатика.</a:t>
            </a:r>
            <a:br>
              <a:rPr lang="ru-RU" b="1" dirty="0"/>
            </a:br>
            <a:r>
              <a:rPr lang="ru-RU" b="1" dirty="0"/>
              <a:t>30 мая (ср) - математика база.</a:t>
            </a:r>
            <a:br>
              <a:rPr lang="ru-RU" b="1" dirty="0"/>
            </a:br>
            <a:r>
              <a:rPr lang="ru-RU" b="1" dirty="0"/>
              <a:t>1 июня (</a:t>
            </a:r>
            <a:r>
              <a:rPr lang="ru-RU" b="1" dirty="0" err="1"/>
              <a:t>пт</a:t>
            </a:r>
            <a:r>
              <a:rPr lang="ru-RU" b="1" dirty="0"/>
              <a:t>) - математика профиль.</a:t>
            </a:r>
            <a:br>
              <a:rPr lang="ru-RU" b="1" dirty="0"/>
            </a:br>
            <a:r>
              <a:rPr lang="ru-RU" b="1" dirty="0"/>
              <a:t>4 июня (</a:t>
            </a:r>
            <a:r>
              <a:rPr lang="ru-RU" b="1" dirty="0" err="1"/>
              <a:t>пн</a:t>
            </a:r>
            <a:r>
              <a:rPr lang="ru-RU" b="1" dirty="0"/>
              <a:t>) - химия, история.</a:t>
            </a:r>
            <a:br>
              <a:rPr lang="ru-RU" b="1" dirty="0"/>
            </a:br>
            <a:r>
              <a:rPr lang="ru-RU" b="1" dirty="0"/>
              <a:t>6 июня (ср) - русский язык.</a:t>
            </a:r>
            <a:br>
              <a:rPr lang="ru-RU" b="1" dirty="0"/>
            </a:br>
            <a:r>
              <a:rPr lang="ru-RU" b="1" dirty="0"/>
              <a:t>9 июня (</a:t>
            </a:r>
            <a:r>
              <a:rPr lang="ru-RU" b="1" dirty="0" err="1"/>
              <a:t>сб</a:t>
            </a:r>
            <a:r>
              <a:rPr lang="ru-RU" b="1" dirty="0"/>
              <a:t>) - иностранные языки (устная часть).</a:t>
            </a:r>
            <a:br>
              <a:rPr lang="ru-RU" b="1" dirty="0"/>
            </a:br>
            <a:r>
              <a:rPr lang="ru-RU" b="1" dirty="0"/>
              <a:t>13 июня (ср) - иностранные языки (устная часть).</a:t>
            </a:r>
            <a:br>
              <a:rPr lang="ru-RU" b="1" dirty="0"/>
            </a:br>
            <a:r>
              <a:rPr lang="ru-RU" b="1" dirty="0"/>
              <a:t>14 июня (</a:t>
            </a:r>
            <a:r>
              <a:rPr lang="ru-RU" b="1" dirty="0" err="1"/>
              <a:t>чт</a:t>
            </a:r>
            <a:r>
              <a:rPr lang="ru-RU" b="1" dirty="0"/>
              <a:t>) - обществознание.</a:t>
            </a:r>
            <a:br>
              <a:rPr lang="ru-RU" b="1" dirty="0"/>
            </a:br>
            <a:r>
              <a:rPr lang="ru-RU" b="1" dirty="0"/>
              <a:t>18 июня (</a:t>
            </a:r>
            <a:r>
              <a:rPr lang="ru-RU" b="1" dirty="0" err="1"/>
              <a:t>пн</a:t>
            </a:r>
            <a:r>
              <a:rPr lang="ru-RU" b="1" dirty="0"/>
              <a:t>) - биология, иностранные языки.</a:t>
            </a:r>
            <a:br>
              <a:rPr lang="ru-RU" b="1" dirty="0"/>
            </a:br>
            <a:r>
              <a:rPr lang="ru-RU" b="1" dirty="0"/>
              <a:t>20 июня (ср) - литература, физика.</a:t>
            </a:r>
            <a:br>
              <a:rPr lang="ru-RU" b="1" dirty="0"/>
            </a:b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2391102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295400" y="0"/>
            <a:ext cx="6480175" cy="5334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Новое в технологии ЕГЭ</a:t>
            </a:r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0260656"/>
              </p:ext>
            </p:extLst>
          </p:nvPr>
        </p:nvGraphicFramePr>
        <p:xfrm>
          <a:off x="304800" y="914400"/>
          <a:ext cx="6427440" cy="3306689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6427440"/>
              </a:tblGrid>
              <a:tr h="696146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Участники ЕГЭ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60960" marB="60960"/>
                </a:tc>
              </a:tr>
              <a:tr h="696145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Черно-белые бланки</a:t>
                      </a:r>
                      <a:endParaRPr lang="ru-RU" sz="2400" b="1" dirty="0">
                        <a:solidFill>
                          <a:srgbClr val="4107E3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60960" marB="60960"/>
                </a:tc>
              </a:tr>
              <a:tr h="696145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Односторонние бланки</a:t>
                      </a:r>
                      <a:endParaRPr lang="ru-RU" sz="2400" b="1" dirty="0">
                        <a:solidFill>
                          <a:srgbClr val="4107E3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60960" marB="60960"/>
                </a:tc>
              </a:tr>
              <a:tr h="1218253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Ведомость учета времени отсутствия</a:t>
                      </a:r>
                      <a:r>
                        <a:rPr lang="ru-RU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ru-RU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12-04МАШ</a:t>
                      </a:r>
                      <a:endParaRPr lang="ru-RU" sz="2400" b="1" dirty="0">
                        <a:solidFill>
                          <a:srgbClr val="4107E3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60960" marB="60960"/>
                </a:tc>
              </a:tr>
            </a:tbl>
          </a:graphicData>
        </a:graphic>
      </p:graphicFrame>
      <p:pic>
        <p:nvPicPr>
          <p:cNvPr id="8" name="Picture 2" descr="C:\Users\stikhomirov\Desktop\Ведомость учета времени отсутствия 2017_v3.tif"/>
          <p:cNvPicPr>
            <a:picLocks noChangeAspect="1" noChangeArrowheads="1"/>
          </p:cNvPicPr>
          <p:nvPr/>
        </p:nvPicPr>
        <p:blipFill>
          <a:blip r:embed="rId2" cstate="print">
            <a:lum bright="-20000" contrast="20000"/>
          </a:blip>
          <a:srcRect t="1428" b="2107"/>
          <a:stretch>
            <a:fillRect/>
          </a:stretch>
        </p:blipFill>
        <p:spPr bwMode="auto">
          <a:xfrm>
            <a:off x="6732240" y="3284984"/>
            <a:ext cx="2367227" cy="3496816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98514701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67" t="37664" r="37278" b="12479"/>
          <a:stretch/>
        </p:blipFill>
        <p:spPr bwMode="auto">
          <a:xfrm>
            <a:off x="827584" y="1052736"/>
            <a:ext cx="7574632" cy="5704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619672" y="6648"/>
            <a:ext cx="555496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</a:rPr>
              <a:t>Запрещается</a:t>
            </a:r>
            <a:endParaRPr lang="ru-RU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219839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16633"/>
            <a:ext cx="8856984" cy="432047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Минимальные </a:t>
            </a:r>
            <a:r>
              <a:rPr lang="ru-RU" sz="2400" b="1" dirty="0">
                <a:solidFill>
                  <a:srgbClr val="C00000"/>
                </a:solidFill>
              </a:rPr>
              <a:t>баллы ЕГЭ</a:t>
            </a:r>
            <a:r>
              <a:rPr lang="ru-RU" sz="2400" b="1" dirty="0"/>
              <a:t>, необходимые для поступления в </a:t>
            </a:r>
            <a:r>
              <a:rPr lang="ru-RU" sz="2400" b="1" dirty="0" smtClean="0"/>
              <a:t>ВУЗ:</a:t>
            </a:r>
            <a:endParaRPr lang="ru-RU" sz="2400" b="1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14102641"/>
              </p:ext>
            </p:extLst>
          </p:nvPr>
        </p:nvGraphicFramePr>
        <p:xfrm>
          <a:off x="1043608" y="548680"/>
          <a:ext cx="7056784" cy="5774384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5114550"/>
                <a:gridCol w="1942234"/>
              </a:tblGrid>
              <a:tr h="50530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Р</a:t>
                      </a:r>
                      <a:r>
                        <a:rPr lang="ru-RU" sz="2400" dirty="0" smtClean="0">
                          <a:effectLst/>
                        </a:rPr>
                        <a:t>усский </a:t>
                      </a:r>
                      <a:r>
                        <a:rPr lang="ru-RU" sz="2400" dirty="0">
                          <a:effectLst/>
                        </a:rPr>
                        <a:t>язык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9592" marR="79592" marT="79592" marB="79592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</a:rPr>
                        <a:t>36</a:t>
                      </a:r>
                      <a:endParaRPr lang="ru-RU" sz="2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9592" marR="79592" marT="79592" marB="79592" anchor="ctr"/>
                </a:tc>
              </a:tr>
              <a:tr h="50530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</a:rPr>
                        <a:t>Математика профильный уровень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9592" marR="79592" marT="79592" marB="79592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</a:rPr>
                        <a:t>27</a:t>
                      </a:r>
                      <a:endParaRPr lang="ru-RU" sz="2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9592" marR="79592" marT="79592" marB="79592" anchor="ctr"/>
                </a:tc>
              </a:tr>
              <a:tr h="50530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Ф</a:t>
                      </a:r>
                      <a:r>
                        <a:rPr lang="ru-RU" sz="2400" dirty="0" smtClean="0">
                          <a:effectLst/>
                        </a:rPr>
                        <a:t>изика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9592" marR="79592" marT="79592" marB="79592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</a:rPr>
                        <a:t>36</a:t>
                      </a:r>
                      <a:endParaRPr lang="ru-RU" sz="2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9592" marR="79592" marT="79592" marB="79592" anchor="ctr"/>
                </a:tc>
              </a:tr>
              <a:tr h="50530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Х</a:t>
                      </a:r>
                      <a:r>
                        <a:rPr lang="ru-RU" sz="2400" dirty="0" smtClean="0">
                          <a:effectLst/>
                        </a:rPr>
                        <a:t>имия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9592" marR="79592" marT="79592" marB="79592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</a:rPr>
                        <a:t>36</a:t>
                      </a:r>
                      <a:endParaRPr lang="ru-RU" sz="2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9592" marR="79592" marT="79592" marB="79592" anchor="ctr"/>
                </a:tc>
              </a:tr>
              <a:tr h="50530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</a:rPr>
                        <a:t>Информатика и ИКТ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9592" marR="79592" marT="79592" marB="79592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</a:rPr>
                        <a:t>40</a:t>
                      </a:r>
                      <a:endParaRPr lang="ru-RU" sz="2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9592" marR="79592" marT="79592" marB="79592" anchor="ctr"/>
                </a:tc>
              </a:tr>
              <a:tr h="50530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Б</a:t>
                      </a:r>
                      <a:r>
                        <a:rPr lang="ru-RU" sz="2400" dirty="0" smtClean="0">
                          <a:effectLst/>
                        </a:rPr>
                        <a:t>иология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9592" marR="79592" marT="79592" marB="79592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</a:rPr>
                        <a:t>36</a:t>
                      </a:r>
                      <a:endParaRPr lang="ru-RU" sz="2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9592" marR="79592" marT="79592" marB="79592" anchor="ctr"/>
                </a:tc>
              </a:tr>
              <a:tr h="50530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И</a:t>
                      </a:r>
                      <a:r>
                        <a:rPr lang="ru-RU" sz="2400" dirty="0" smtClean="0">
                          <a:effectLst/>
                        </a:rPr>
                        <a:t>стория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9592" marR="79592" marT="79592" marB="79592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</a:rPr>
                        <a:t>32</a:t>
                      </a:r>
                      <a:endParaRPr lang="ru-RU" sz="2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9592" marR="79592" marT="79592" marB="79592" anchor="ctr"/>
                </a:tc>
              </a:tr>
              <a:tr h="50530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Г</a:t>
                      </a:r>
                      <a:r>
                        <a:rPr lang="ru-RU" sz="2400" dirty="0" smtClean="0">
                          <a:effectLst/>
                        </a:rPr>
                        <a:t>еография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9592" marR="79592" marT="79592" marB="79592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</a:rPr>
                        <a:t>37</a:t>
                      </a:r>
                      <a:endParaRPr lang="ru-RU" sz="2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9592" marR="79592" marT="79592" marB="79592" anchor="ctr"/>
                </a:tc>
              </a:tr>
              <a:tr h="50530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О</a:t>
                      </a:r>
                      <a:r>
                        <a:rPr lang="ru-RU" sz="2400" dirty="0" smtClean="0">
                          <a:effectLst/>
                        </a:rPr>
                        <a:t>бществознание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9592" marR="79592" marT="79592" marB="79592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</a:rPr>
                        <a:t>42</a:t>
                      </a:r>
                      <a:endParaRPr lang="ru-RU" sz="2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9592" marR="79592" marT="79592" marB="79592" anchor="ctr"/>
                </a:tc>
              </a:tr>
              <a:tr h="50530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Л</a:t>
                      </a:r>
                      <a:r>
                        <a:rPr lang="ru-RU" sz="2400" dirty="0" smtClean="0">
                          <a:effectLst/>
                        </a:rPr>
                        <a:t>итература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9592" marR="79592" marT="79592" marB="79592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</a:rPr>
                        <a:t>32</a:t>
                      </a:r>
                      <a:endParaRPr lang="ru-RU" sz="2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9592" marR="79592" marT="79592" marB="79592" anchor="ctr"/>
                </a:tc>
              </a:tr>
              <a:tr h="50530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И</a:t>
                      </a:r>
                      <a:r>
                        <a:rPr lang="ru-RU" sz="2400" dirty="0" smtClean="0">
                          <a:effectLst/>
                        </a:rPr>
                        <a:t>ностранные </a:t>
                      </a:r>
                      <a:r>
                        <a:rPr lang="ru-RU" sz="2400" dirty="0">
                          <a:effectLst/>
                        </a:rPr>
                        <a:t>языки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9592" marR="79592" marT="79592" marB="79592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</a:rPr>
                        <a:t>22</a:t>
                      </a:r>
                      <a:endParaRPr lang="ru-RU" sz="2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9592" marR="79592" marT="79592" marB="79592" anchor="ctr"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0" y="6353856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Вузы имеют право устанавливать свои минимальные баллы выше этого уровня!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0910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Для получения аттестата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м</a:t>
            </a:r>
            <a:r>
              <a:rPr lang="ru-RU" dirty="0" smtClean="0"/>
              <a:t>инимальное количество баллов ЕГЭ:</a:t>
            </a:r>
          </a:p>
          <a:p>
            <a:r>
              <a:rPr lang="ru-RU" dirty="0"/>
              <a:t>р</a:t>
            </a:r>
            <a:r>
              <a:rPr lang="ru-RU" dirty="0" smtClean="0"/>
              <a:t>усский язык – 24 балла</a:t>
            </a:r>
          </a:p>
          <a:p>
            <a:r>
              <a:rPr lang="ru-RU" dirty="0"/>
              <a:t>м</a:t>
            </a:r>
            <a:r>
              <a:rPr lang="ru-RU" dirty="0" smtClean="0"/>
              <a:t>атематика базового уровня - </a:t>
            </a:r>
            <a:r>
              <a:rPr lang="ru-RU" dirty="0"/>
              <a:t>3 </a:t>
            </a:r>
            <a:r>
              <a:rPr lang="ru-RU" dirty="0" smtClean="0"/>
              <a:t>балла</a:t>
            </a:r>
          </a:p>
          <a:p>
            <a:r>
              <a:rPr lang="ru-RU" dirty="0"/>
              <a:t>м</a:t>
            </a:r>
            <a:r>
              <a:rPr lang="ru-RU" dirty="0" smtClean="0"/>
              <a:t>атематика профильного уровня – 27 баллов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7800874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>
          <a:xfrm>
            <a:off x="827584" y="260648"/>
            <a:ext cx="6985000" cy="72072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altLang="ru-RU" dirty="0" smtClean="0">
                <a:solidFill>
                  <a:srgbClr val="C00000"/>
                </a:solidFill>
              </a:rPr>
              <a:t>Отметки в аттестат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504" y="1124744"/>
            <a:ext cx="8856984" cy="5256584"/>
          </a:xfrm>
        </p:spPr>
        <p:txBody>
          <a:bodyPr>
            <a:normAutofit lnSpcReduction="10000"/>
          </a:bodyPr>
          <a:lstStyle/>
          <a:p>
            <a:pPr eaLnBrk="1" hangingPunct="1">
              <a:buFont typeface="Brush Script MT" pitchFamily="66" charset="0"/>
              <a:buNone/>
              <a:defRPr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          </a:t>
            </a:r>
            <a:r>
              <a:rPr lang="ru-RU" sz="2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аттестат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выпускнику, получившему удовлетворительные результаты на государственной (итоговой) аттестации, выставляются итоговые отметки: </a:t>
            </a:r>
          </a:p>
          <a:p>
            <a:pPr>
              <a:defRPr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по каждому общеобразовательному предмету инвариантной части базисного учебного плана;</a:t>
            </a:r>
          </a:p>
          <a:p>
            <a:pPr>
              <a:defRPr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по каждому общеобразовательному предмету вариативной части учебного плана образовательного учреждения, изучавшемуся выпускником, в случае если на его изучение отводилось по учебному плану образовательного учреждения </a:t>
            </a:r>
            <a:r>
              <a:rPr lang="ru-R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менее 64 часов за два учебных года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54408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dirty="0" smtClean="0">
                <a:solidFill>
                  <a:srgbClr val="C00000"/>
                </a:solidFill>
              </a:rPr>
              <a:t>Отметки в аттестат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Итоговые отметки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за 11 класс  определяются как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среднее арифметическое полугодовых и годовых отметок обучающегося  за каждый год обучения по образовательной программе среднего общего образования и выставляются в аттестат целыми числами в соответствии с правилами математического округления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4400990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Содержимое 2"/>
          <p:cNvSpPr>
            <a:spLocks noGrp="1"/>
          </p:cNvSpPr>
          <p:nvPr>
            <p:ph idx="1"/>
          </p:nvPr>
        </p:nvSpPr>
        <p:spPr>
          <a:xfrm>
            <a:off x="755650" y="620713"/>
            <a:ext cx="7704138" cy="5904631"/>
          </a:xfrm>
        </p:spPr>
        <p:txBody>
          <a:bodyPr>
            <a:normAutofit fontScale="92500" lnSpcReduction="20000"/>
          </a:bodyPr>
          <a:lstStyle/>
          <a:p>
            <a:pPr marL="0" indent="0" eaLnBrk="1" hangingPunct="1">
              <a:buNone/>
            </a:pPr>
            <a:r>
              <a:rPr lang="ru-RU" altLang="ru-RU" sz="3200" dirty="0" smtClean="0">
                <a:latin typeface="+mj-lt"/>
                <a:cs typeface="Times New Roman" pitchFamily="16" charset="0"/>
              </a:rPr>
              <a:t>Выпускники, проявившие способности и трудолюбие в учении, награждаются </a:t>
            </a:r>
            <a:r>
              <a:rPr lang="ru-RU" altLang="ru-RU" sz="3200" b="1" dirty="0" smtClean="0">
                <a:latin typeface="+mj-lt"/>
                <a:cs typeface="Times New Roman" pitchFamily="16" charset="0"/>
              </a:rPr>
              <a:t>золотой медалью «За особые успехи в учении» </a:t>
            </a:r>
            <a:r>
              <a:rPr lang="ru-RU" altLang="ru-RU" sz="3200" dirty="0" smtClean="0">
                <a:latin typeface="+mj-lt"/>
                <a:cs typeface="Times New Roman" pitchFamily="16" charset="0"/>
              </a:rPr>
              <a:t>и похвальной грамотой «За особые успехи в изучении отдельных предметов» в порядке, определяемом </a:t>
            </a:r>
            <a:r>
              <a:rPr lang="ru-RU" altLang="ru-RU" sz="3200" dirty="0" err="1" smtClean="0">
                <a:latin typeface="+mj-lt"/>
                <a:cs typeface="Times New Roman" pitchFamily="16" charset="0"/>
              </a:rPr>
              <a:t>Минобрнауки</a:t>
            </a:r>
            <a:r>
              <a:rPr lang="ru-RU" altLang="ru-RU" sz="3200" dirty="0" smtClean="0">
                <a:latin typeface="+mj-lt"/>
                <a:cs typeface="Times New Roman" pitchFamily="16" charset="0"/>
              </a:rPr>
              <a:t> России.</a:t>
            </a:r>
          </a:p>
          <a:p>
            <a:pPr marL="0" indent="0" eaLnBrk="1" hangingPunct="1">
              <a:buNone/>
            </a:pPr>
            <a:endParaRPr lang="ru-RU" altLang="ru-RU" sz="3200" dirty="0" smtClean="0">
              <a:latin typeface="+mj-lt"/>
              <a:cs typeface="Times New Roman" pitchFamily="16" charset="0"/>
            </a:endParaRPr>
          </a:p>
          <a:p>
            <a:pPr marL="0" indent="0" eaLnBrk="1" hangingPunct="1">
              <a:buNone/>
            </a:pPr>
            <a:r>
              <a:rPr lang="ru-RU" altLang="ru-RU" dirty="0" smtClean="0">
                <a:latin typeface="+mj-lt"/>
                <a:cs typeface="Times New Roman" pitchFamily="16" charset="0"/>
              </a:rPr>
              <a:t>Для этого </a:t>
            </a:r>
            <a:r>
              <a:rPr lang="ru-RU" altLang="ru-RU" b="1" dirty="0" smtClean="0">
                <a:latin typeface="+mj-lt"/>
                <a:cs typeface="Times New Roman" pitchFamily="16" charset="0"/>
              </a:rPr>
              <a:t>с 2019 </a:t>
            </a:r>
            <a:r>
              <a:rPr lang="ru-RU" altLang="ru-RU" dirty="0" smtClean="0">
                <a:latin typeface="+mj-lt"/>
                <a:cs typeface="Times New Roman" pitchFamily="16" charset="0"/>
              </a:rPr>
              <a:t>нужно:</a:t>
            </a:r>
          </a:p>
          <a:p>
            <a:r>
              <a:rPr lang="ru-RU" dirty="0" smtClean="0"/>
              <a:t>иметь </a:t>
            </a:r>
            <a:r>
              <a:rPr lang="ru-RU" dirty="0"/>
              <a:t>итоговые оценки «отлично» по всем дисциплинам учебного плана;</a:t>
            </a:r>
          </a:p>
          <a:p>
            <a:r>
              <a:rPr lang="ru-RU" dirty="0"/>
              <a:t>успешно пройти государственную итоговую </a:t>
            </a:r>
            <a:r>
              <a:rPr lang="ru-RU" dirty="0" smtClean="0"/>
              <a:t>аттестацию;</a:t>
            </a:r>
            <a:endParaRPr lang="ru-RU" altLang="ru-RU" dirty="0">
              <a:latin typeface="+mj-lt"/>
              <a:cs typeface="Times New Roman" pitchFamily="16" charset="0"/>
            </a:endParaRPr>
          </a:p>
          <a:p>
            <a:r>
              <a:rPr lang="ru-RU" dirty="0" smtClean="0"/>
              <a:t>набрать </a:t>
            </a:r>
            <a:r>
              <a:rPr lang="ru-RU" dirty="0"/>
              <a:t>не менее 70 баллов на ЕГЭ по двум основным </a:t>
            </a:r>
            <a:r>
              <a:rPr lang="ru-RU" dirty="0" smtClean="0"/>
              <a:t>предметам (проект).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72209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ОБЩАЯ ИНФОРМАЦИЯ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25658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b="1" dirty="0"/>
              <a:t>Итоговое сочинение (изложение) как допуск к ЕГЭ</a:t>
            </a:r>
            <a:r>
              <a:rPr lang="ru-RU" dirty="0"/>
              <a:t> выпускников образовательных организаций, реализующих программы среднего общего образования, впервые введено в 2014-2015 учебном </a:t>
            </a:r>
            <a:r>
              <a:rPr lang="ru-RU" dirty="0" smtClean="0"/>
              <a:t>году.</a:t>
            </a:r>
          </a:p>
          <a:p>
            <a:pPr marL="0" indent="0">
              <a:buNone/>
            </a:pPr>
            <a:r>
              <a:rPr lang="ru-RU" b="1" dirty="0"/>
              <a:t>Итоговое сочинение </a:t>
            </a:r>
            <a:r>
              <a:rPr lang="ru-RU" dirty="0"/>
              <a:t>по желанию могут писать и выпускники прошлых лет </a:t>
            </a:r>
            <a:r>
              <a:rPr lang="ru-RU" b="1" dirty="0"/>
              <a:t>для представления его результатов при поступлении в вузы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ru-RU" dirty="0" smtClean="0"/>
              <a:t>Комментарии </a:t>
            </a:r>
            <a:r>
              <a:rPr lang="ru-RU" dirty="0"/>
              <a:t>к открытым тематическим направлениям 2018/19 учебного года, подготовленный специалистами </a:t>
            </a:r>
            <a:r>
              <a:rPr lang="ru-RU" b="1" dirty="0"/>
              <a:t>ФГБНУ «ФИПИ</a:t>
            </a:r>
            <a:r>
              <a:rPr lang="ru-RU" b="1" dirty="0" smtClean="0"/>
              <a:t>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3731292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Заголовок 1"/>
          <p:cNvSpPr>
            <a:spLocks noGrp="1"/>
          </p:cNvSpPr>
          <p:nvPr>
            <p:ph type="title"/>
          </p:nvPr>
        </p:nvSpPr>
        <p:spPr>
          <a:xfrm>
            <a:off x="1095375" y="549275"/>
            <a:ext cx="6964363" cy="6477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altLang="ru-RU" smtClean="0">
                <a:solidFill>
                  <a:srgbClr val="C00000"/>
                </a:solidFill>
              </a:rPr>
              <a:t>Не выдается аттестат</a:t>
            </a:r>
          </a:p>
        </p:txBody>
      </p:sp>
      <p:sp>
        <p:nvSpPr>
          <p:cNvPr id="26627" name="Содержимое 2"/>
          <p:cNvSpPr>
            <a:spLocks noGrp="1"/>
          </p:cNvSpPr>
          <p:nvPr>
            <p:ph idx="1"/>
          </p:nvPr>
        </p:nvSpPr>
        <p:spPr>
          <a:xfrm>
            <a:off x="684213" y="1600200"/>
            <a:ext cx="7775575" cy="4525963"/>
          </a:xfrm>
        </p:spPr>
        <p:txBody>
          <a:bodyPr>
            <a:normAutofit fontScale="85000" lnSpcReduction="20000"/>
          </a:bodyPr>
          <a:lstStyle/>
          <a:p>
            <a:pPr eaLnBrk="1" hangingPunct="1">
              <a:buFont typeface="Brush Script MT" pitchFamily="66" charset="0"/>
              <a:buNone/>
            </a:pPr>
            <a:r>
              <a:rPr lang="ru-RU" altLang="ru-RU" b="1" smtClean="0">
                <a:latin typeface="Times New Roman" pitchFamily="16" charset="0"/>
                <a:cs typeface="Times New Roman" pitchFamily="16" charset="0"/>
              </a:rPr>
              <a:t>         Выпускникам, не завершившим среднего (полного) общего образования, не прошедшим государственной (итоговой) аттестации или получившим на государственной (итоговой) аттестации </a:t>
            </a:r>
            <a:r>
              <a:rPr lang="ru-RU" altLang="ru-RU" b="1" smtClean="0">
                <a:solidFill>
                  <a:srgbClr val="FF0000"/>
                </a:solidFill>
                <a:latin typeface="Times New Roman" pitchFamily="16" charset="0"/>
                <a:cs typeface="Times New Roman" pitchFamily="16" charset="0"/>
              </a:rPr>
              <a:t>неудовлетворительные</a:t>
            </a:r>
            <a:r>
              <a:rPr lang="ru-RU" altLang="ru-RU" b="1" smtClean="0">
                <a:latin typeface="Times New Roman" pitchFamily="16" charset="0"/>
                <a:cs typeface="Times New Roman" pitchFamily="16" charset="0"/>
              </a:rPr>
              <a:t> результаты по русскому языку и математике, либо получившим </a:t>
            </a:r>
            <a:r>
              <a:rPr lang="ru-RU" altLang="ru-RU" b="1" smtClean="0">
                <a:solidFill>
                  <a:srgbClr val="FF0000"/>
                </a:solidFill>
                <a:latin typeface="Times New Roman" pitchFamily="16" charset="0"/>
                <a:cs typeface="Times New Roman" pitchFamily="16" charset="0"/>
              </a:rPr>
              <a:t>повторно неудовлетворительный </a:t>
            </a:r>
            <a:r>
              <a:rPr lang="ru-RU" altLang="ru-RU" b="1" smtClean="0">
                <a:latin typeface="Times New Roman" pitchFamily="16" charset="0"/>
                <a:cs typeface="Times New Roman" pitchFamily="16" charset="0"/>
              </a:rPr>
              <a:t>результат по одному из этих предметов на государственной (итоговой) аттестации в дополнительные сроки, выдается </a:t>
            </a:r>
            <a:r>
              <a:rPr lang="ru-RU" altLang="ru-RU" b="1" smtClean="0">
                <a:solidFill>
                  <a:srgbClr val="FF0000"/>
                </a:solidFill>
                <a:latin typeface="Times New Roman" pitchFamily="16" charset="0"/>
                <a:cs typeface="Times New Roman" pitchFamily="16" charset="0"/>
              </a:rPr>
              <a:t>справка</a:t>
            </a:r>
            <a:r>
              <a:rPr lang="ru-RU" altLang="ru-RU" b="1" smtClean="0">
                <a:latin typeface="Times New Roman" pitchFamily="16" charset="0"/>
                <a:cs typeface="Times New Roman" pitchFamily="16" charset="0"/>
              </a:rPr>
              <a:t> об обучении в образовательном учреждении, форма которой утверждается Минобрнауки России. </a:t>
            </a:r>
            <a:endParaRPr lang="ru-RU" altLang="ru-RU" smtClean="0">
              <a:latin typeface="Times New Roman" pitchFamily="16" charset="0"/>
              <a:cs typeface="Times New Roman" pitchFamily="16" charset="0"/>
            </a:endParaRPr>
          </a:p>
          <a:p>
            <a:pPr eaLnBrk="1" hangingPunct="1"/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2004295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69269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Изменения  в КИМ ЕГЭ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78007214"/>
              </p:ext>
            </p:extLst>
          </p:nvPr>
        </p:nvGraphicFramePr>
        <p:xfrm>
          <a:off x="0" y="692696"/>
          <a:ext cx="9144000" cy="61264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60285"/>
                <a:gridCol w="6583715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Математика География </a:t>
                      </a:r>
                    </a:p>
                    <a:p>
                      <a:r>
                        <a:rPr lang="ru-RU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Физика </a:t>
                      </a:r>
                    </a:p>
                    <a:p>
                      <a:r>
                        <a:rPr lang="ru-RU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Химия </a:t>
                      </a:r>
                    </a:p>
                    <a:p>
                      <a:r>
                        <a:rPr lang="ru-RU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Информатика и ИКТ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Изменений нет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Русский язык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Увеличено количество заданий в экзаменационной работе с 26 до 27 за счёт введения нового задания (21), проверяющего умение проводить пунктуационный анализ текста. </a:t>
                      </a:r>
                    </a:p>
                    <a:p>
                      <a:r>
                        <a:rPr lang="ru-RU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Изменён формат заданий 2, 9–12. </a:t>
                      </a:r>
                    </a:p>
                    <a:p>
                      <a:r>
                        <a:rPr lang="ru-RU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Расширен диапазон проверяемых орфографических и пунктуационных умений. </a:t>
                      </a:r>
                    </a:p>
                    <a:p>
                      <a:r>
                        <a:rPr lang="ru-RU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Уточнён уровень сложности отдельных заданий. </a:t>
                      </a:r>
                    </a:p>
                    <a:p>
                      <a:r>
                        <a:rPr lang="ru-RU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Уточнена формулировка задания 27 с развёрнутым ответом. Уточнены критерии оценивания задания 27 	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Биология</a:t>
                      </a:r>
                    </a:p>
                    <a:p>
                      <a:r>
                        <a:rPr lang="ru-RU" dirty="0" smtClean="0"/>
                        <a:t>Иностранный язык</a:t>
                      </a:r>
                    </a:p>
                    <a:p>
                      <a:r>
                        <a:rPr lang="ru-RU" dirty="0" smtClean="0"/>
                        <a:t>Литература</a:t>
                      </a:r>
                    </a:p>
                    <a:p>
                      <a:r>
                        <a:rPr lang="ru-RU" dirty="0" smtClean="0"/>
                        <a:t>Обществознание</a:t>
                      </a:r>
                    </a:p>
                    <a:p>
                      <a:r>
                        <a:rPr lang="ru-RU" dirty="0" smtClean="0"/>
                        <a:t>История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 b="0" i="0" u="none" strike="noStrike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 gridSpan="2">
                  <a:txBody>
                    <a:bodyPr/>
                    <a:lstStyle/>
                    <a:p>
                      <a:r>
                        <a:rPr lang="ru-RU" sz="18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Пока эти изменения находятся на рассмотрении. До 1 октября 2018 года ФИПИ принимает предложения и замечания от профессионального и экспертного сообщества.</a:t>
                      </a:r>
                      <a:endParaRPr lang="ru-RU" i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6252694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Апробация КИМ по русскому языку в 10-11 классах 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276872"/>
            <a:ext cx="8229600" cy="3849291"/>
          </a:xfrm>
        </p:spPr>
        <p:txBody>
          <a:bodyPr/>
          <a:lstStyle/>
          <a:p>
            <a:r>
              <a:rPr lang="ru-RU" dirty="0" smtClean="0"/>
              <a:t>25 сентября в МБОУ </a:t>
            </a:r>
            <a:r>
              <a:rPr lang="ru-RU" dirty="0" err="1" smtClean="0"/>
              <a:t>Шарангская</a:t>
            </a:r>
            <a:r>
              <a:rPr lang="ru-RU" dirty="0" smtClean="0"/>
              <a:t> СШ.</a:t>
            </a:r>
          </a:p>
          <a:p>
            <a:r>
              <a:rPr lang="ru-RU" dirty="0" smtClean="0"/>
              <a:t>Проверяет школьная комиссия.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480678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62" t="13133" r="25757" b="10094"/>
          <a:stretch/>
        </p:blipFill>
        <p:spPr bwMode="auto">
          <a:xfrm>
            <a:off x="251520" y="476672"/>
            <a:ext cx="8689808" cy="5544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523590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2" t="3032" r="17548" b="4033"/>
          <a:stretch/>
        </p:blipFill>
        <p:spPr bwMode="auto">
          <a:xfrm>
            <a:off x="611560" y="620688"/>
            <a:ext cx="7992888" cy="54335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617532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492" b="4227"/>
          <a:stretch/>
        </p:blipFill>
        <p:spPr bwMode="auto">
          <a:xfrm>
            <a:off x="539552" y="476672"/>
            <a:ext cx="8107347" cy="5861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041541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2"/>
          <p:cNvSpPr txBox="1">
            <a:spLocks noChangeArrowheads="1"/>
          </p:cNvSpPr>
          <p:nvPr/>
        </p:nvSpPr>
        <p:spPr bwMode="auto">
          <a:xfrm>
            <a:off x="457200" y="276225"/>
            <a:ext cx="82296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sp>
        <p:nvSpPr>
          <p:cNvPr id="28676" name="Rectangle 4"/>
          <p:cNvSpPr>
            <a:spLocks noChangeArrowheads="1"/>
          </p:cNvSpPr>
          <p:nvPr/>
        </p:nvSpPr>
        <p:spPr bwMode="auto">
          <a:xfrm>
            <a:off x="5580063" y="404813"/>
            <a:ext cx="2592387" cy="833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defTabSz="449263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49263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49263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49263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449263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pitchFamily="66" charset="0"/>
              <a:buChar char="O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pitchFamily="66" charset="0"/>
              <a:buChar char="O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pitchFamily="66" charset="0"/>
              <a:buChar char="O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pitchFamily="66" charset="0"/>
              <a:buChar char="O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Pct val="100000"/>
              <a:buFontTx/>
              <a:buNone/>
            </a:pPr>
            <a:r>
              <a:rPr lang="ru-RU" altLang="ru-RU" b="1" dirty="0">
                <a:solidFill>
                  <a:srgbClr val="000066"/>
                </a:solidFill>
                <a:latin typeface="Constantia" pitchFamily="16" charset="0"/>
                <a:ea typeface="Microsoft YaHei" charset="-122"/>
                <a:hlinkClick r:id="rId3"/>
              </a:rPr>
              <a:t>http://fipi.ru</a:t>
            </a:r>
            <a:r>
              <a:rPr lang="ru-RU" altLang="ru-RU" b="1" dirty="0" smtClean="0">
                <a:solidFill>
                  <a:srgbClr val="000066"/>
                </a:solidFill>
                <a:latin typeface="Constantia" pitchFamily="16" charset="0"/>
                <a:ea typeface="Microsoft YaHei" charset="-122"/>
                <a:hlinkClick r:id="rId3"/>
              </a:rPr>
              <a:t>/</a:t>
            </a:r>
            <a:endParaRPr lang="ru-RU" altLang="ru-RU" b="1" dirty="0" smtClean="0">
              <a:solidFill>
                <a:srgbClr val="000066"/>
              </a:solidFill>
              <a:latin typeface="Constantia" pitchFamily="16" charset="0"/>
              <a:ea typeface="Microsoft YaHei" charset="-122"/>
            </a:endParaRPr>
          </a:p>
          <a:p>
            <a:pPr eaLnBrk="1" hangingPunct="1">
              <a:spcBef>
                <a:spcPct val="0"/>
              </a:spcBef>
              <a:buClrTx/>
              <a:buSzPct val="100000"/>
              <a:buFontTx/>
              <a:buNone/>
            </a:pPr>
            <a:endParaRPr lang="ru-RU" altLang="ru-RU" b="1" dirty="0">
              <a:solidFill>
                <a:srgbClr val="000066"/>
              </a:solidFill>
              <a:latin typeface="Constantia" pitchFamily="16" charset="0"/>
              <a:ea typeface="Microsoft YaHei" charset="-122"/>
            </a:endParaRPr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82" r="19235" b="3817"/>
          <a:stretch/>
        </p:blipFill>
        <p:spPr bwMode="auto">
          <a:xfrm>
            <a:off x="22684" y="880014"/>
            <a:ext cx="8373169" cy="5429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8004707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Grp="1" noChangeAspect="1" noChangeArrowheads="1"/>
          </p:cNvPicPr>
          <p:nvPr>
            <p:ph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813"/>
          <a:stretch/>
        </p:blipFill>
        <p:spPr bwMode="auto">
          <a:xfrm>
            <a:off x="179512" y="260648"/>
            <a:ext cx="8695342" cy="6336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11591562"/>
      </p:ext>
    </p:extLst>
  </p:cSld>
  <p:clrMapOvr>
    <a:masterClrMapping/>
  </p:clrMapOvr>
  <p:transition>
    <p:zoom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0"/>
            <a:ext cx="3600400" cy="864096"/>
          </a:xfrm>
        </p:spPr>
        <p:txBody>
          <a:bodyPr/>
          <a:lstStyle/>
          <a:p>
            <a:r>
              <a:rPr lang="ru-RU" dirty="0" smtClean="0"/>
              <a:t>Сайт школы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4283968" y="260648"/>
            <a:ext cx="3744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u="sng" dirty="0">
                <a:hlinkClick r:id="rId2"/>
              </a:rPr>
              <a:t>http://sharangaschool.ucoz.com</a:t>
            </a:r>
            <a:r>
              <a:rPr lang="ru-RU" u="sng" dirty="0" smtClean="0">
                <a:hlinkClick r:id="rId2"/>
              </a:rPr>
              <a:t>/</a:t>
            </a:r>
            <a:endParaRPr lang="ru-R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05" t="3031" r="25124" b="5156"/>
          <a:stretch/>
        </p:blipFill>
        <p:spPr bwMode="auto">
          <a:xfrm>
            <a:off x="755576" y="764704"/>
            <a:ext cx="7632848" cy="5707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981904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Как выбрать ВУЗ?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4853136"/>
          </a:xfrm>
        </p:spPr>
        <p:txBody>
          <a:bodyPr>
            <a:normAutofit fontScale="92500"/>
          </a:bodyPr>
          <a:lstStyle/>
          <a:p>
            <a:r>
              <a:rPr lang="ru-RU" b="1" dirty="0" smtClean="0"/>
              <a:t>Перечень вступительных испытаний </a:t>
            </a:r>
            <a:r>
              <a:rPr lang="ru-RU" dirty="0" smtClean="0"/>
              <a:t>в вузах для всех специальностей (направлений подготовки) определяется приказом </a:t>
            </a:r>
            <a:r>
              <a:rPr lang="ru-RU" dirty="0" err="1" smtClean="0"/>
              <a:t>Минобрнауки</a:t>
            </a:r>
            <a:r>
              <a:rPr lang="ru-RU" dirty="0" smtClean="0"/>
              <a:t> России. Каждый вуз выбирает из этого перечня предметы, которые должен представить в своих правилах приёма и объявить </a:t>
            </a:r>
            <a:r>
              <a:rPr lang="ru-RU" b="1" i="1" dirty="0" smtClean="0">
                <a:solidFill>
                  <a:srgbClr val="FF0000"/>
                </a:solidFill>
              </a:rPr>
              <a:t>до 1 октября </a:t>
            </a:r>
            <a:r>
              <a:rPr lang="ru-RU" dirty="0" smtClean="0"/>
              <a:t>текущего учебного года.</a:t>
            </a:r>
          </a:p>
          <a:p>
            <a:r>
              <a:rPr lang="ru-RU" b="1" dirty="0" smtClean="0"/>
              <a:t>Заявление</a:t>
            </a:r>
            <a:r>
              <a:rPr lang="ru-RU" dirty="0" smtClean="0"/>
              <a:t> о выборе предметов ЕГЭ выпускники должны написать в ОУ </a:t>
            </a:r>
            <a:r>
              <a:rPr lang="ru-RU" b="1" i="1" dirty="0" smtClean="0">
                <a:solidFill>
                  <a:srgbClr val="FF0000"/>
                </a:solidFill>
              </a:rPr>
              <a:t>до 1 февраля</a:t>
            </a:r>
            <a:r>
              <a:rPr lang="ru-RU" dirty="0" smtClean="0"/>
              <a:t>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02583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2276872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Открытые </a:t>
            </a:r>
            <a:r>
              <a:rPr lang="ru-RU" b="1" dirty="0"/>
              <a:t>тематические направления для итогового </a:t>
            </a:r>
            <a:r>
              <a:rPr lang="ru-RU" b="1" dirty="0" smtClean="0"/>
              <a:t>сочинения</a:t>
            </a:r>
            <a:br>
              <a:rPr lang="ru-RU" b="1" dirty="0" smtClean="0"/>
            </a:br>
            <a:r>
              <a:rPr lang="ru-RU" b="1" dirty="0" smtClean="0"/>
              <a:t> </a:t>
            </a:r>
            <a:r>
              <a:rPr lang="ru-RU" sz="2000" dirty="0" smtClean="0"/>
              <a:t>2018/19 </a:t>
            </a:r>
            <a:r>
              <a:rPr lang="ru-RU" sz="2000" dirty="0"/>
              <a:t>учебного </a:t>
            </a:r>
            <a:r>
              <a:rPr lang="ru-RU" sz="2000" dirty="0" smtClean="0"/>
              <a:t>года(ФИПИ)</a:t>
            </a:r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924944"/>
            <a:ext cx="8229600" cy="3201219"/>
          </a:xfrm>
        </p:spPr>
        <p:txBody>
          <a:bodyPr/>
          <a:lstStyle/>
          <a:p>
            <a:pPr lvl="0"/>
            <a:r>
              <a:rPr lang="ru-RU" b="1" dirty="0"/>
              <a:t>Отцы и дети</a:t>
            </a:r>
            <a:endParaRPr lang="ru-RU" dirty="0"/>
          </a:p>
          <a:p>
            <a:pPr lvl="0"/>
            <a:r>
              <a:rPr lang="ru-RU" b="1" dirty="0"/>
              <a:t>Мечта и реальность</a:t>
            </a:r>
            <a:endParaRPr lang="ru-RU" dirty="0"/>
          </a:p>
          <a:p>
            <a:pPr lvl="0"/>
            <a:r>
              <a:rPr lang="ru-RU" b="1" dirty="0"/>
              <a:t>Месть и великодушие</a:t>
            </a:r>
            <a:endParaRPr lang="ru-RU" dirty="0"/>
          </a:p>
          <a:p>
            <a:pPr lvl="0"/>
            <a:r>
              <a:rPr lang="ru-RU" b="1" dirty="0"/>
              <a:t>Искусство и ремесло</a:t>
            </a:r>
            <a:endParaRPr lang="ru-RU" dirty="0"/>
          </a:p>
          <a:p>
            <a:pPr lvl="0"/>
            <a:r>
              <a:rPr lang="ru-RU" b="1" dirty="0"/>
              <a:t>Доброта и жестокость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2095213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84" t="12459" r="20957" b="14808"/>
          <a:stretch/>
        </p:blipFill>
        <p:spPr bwMode="auto">
          <a:xfrm>
            <a:off x="251520" y="332656"/>
            <a:ext cx="8670963" cy="6120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744084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31" t="12235" r="20578" b="14809"/>
          <a:stretch/>
        </p:blipFill>
        <p:spPr bwMode="auto">
          <a:xfrm>
            <a:off x="107504" y="188640"/>
            <a:ext cx="8928992" cy="6480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361635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Что нужно сделать?</a:t>
            </a:r>
            <a:endParaRPr lang="ru-RU" b="1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Оценить свои возможности.</a:t>
            </a:r>
          </a:p>
          <a:p>
            <a:r>
              <a:rPr lang="ru-RU" dirty="0" smtClean="0"/>
              <a:t>Скорректировать свои ожидания.</a:t>
            </a:r>
          </a:p>
          <a:p>
            <a:r>
              <a:rPr lang="ru-RU" dirty="0" smtClean="0"/>
              <a:t>Выбирать не более 5 учебных заведений.</a:t>
            </a:r>
          </a:p>
          <a:p>
            <a:r>
              <a:rPr lang="ru-RU" dirty="0" smtClean="0"/>
              <a:t>Посетить Дни открытых дверей вузов и техникумов.</a:t>
            </a:r>
          </a:p>
          <a:p>
            <a:r>
              <a:rPr lang="ru-RU" dirty="0" smtClean="0"/>
              <a:t>Сформировать стратегию и определить цель.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80348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62" t="11113" r="27524" b="3584"/>
          <a:stretch/>
        </p:blipFill>
        <p:spPr bwMode="auto">
          <a:xfrm>
            <a:off x="683568" y="332656"/>
            <a:ext cx="8208912" cy="6201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508755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62" t="11561" r="27397" b="6054"/>
          <a:stretch/>
        </p:blipFill>
        <p:spPr bwMode="auto">
          <a:xfrm>
            <a:off x="395535" y="476672"/>
            <a:ext cx="8405511" cy="6120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630556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39" t="3082" r="16813" b="4022"/>
          <a:stretch/>
        </p:blipFill>
        <p:spPr bwMode="auto">
          <a:xfrm>
            <a:off x="755576" y="764704"/>
            <a:ext cx="7613138" cy="5544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99592" y="332656"/>
            <a:ext cx="76328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u="sng" dirty="0">
                <a:hlinkClick r:id="rId3"/>
              </a:rPr>
              <a:t>http://www.provuz.ru/vuz/city/nizhniy-novgorod/</a:t>
            </a:r>
            <a:endParaRPr lang="ru-RU" b="1" u="sng" dirty="0"/>
          </a:p>
        </p:txBody>
      </p:sp>
    </p:spTree>
    <p:extLst>
      <p:ext uri="{BB962C8B-B14F-4D97-AF65-F5344CB8AC3E}">
        <p14:creationId xmlns:p14="http://schemas.microsoft.com/office/powerpoint/2010/main" val="3956655653"/>
      </p:ext>
    </p:extLst>
  </p:cSld>
  <p:clrMapOvr>
    <a:masterClrMapping/>
  </p:clrMapOvr>
  <p:transition>
    <p:zoom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23528" y="2208"/>
            <a:ext cx="8229600" cy="54868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Статистика поступления в 2018</a:t>
            </a:r>
            <a:endParaRPr lang="ru-RU" dirty="0"/>
          </a:p>
        </p:txBody>
      </p:sp>
      <p:graphicFrame>
        <p:nvGraphicFramePr>
          <p:cNvPr id="6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04828421"/>
              </p:ext>
            </p:extLst>
          </p:nvPr>
        </p:nvGraphicFramePr>
        <p:xfrm>
          <a:off x="1" y="620689"/>
          <a:ext cx="9143999" cy="64545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72984"/>
                <a:gridCol w="1349113"/>
                <a:gridCol w="1499018"/>
                <a:gridCol w="1573967"/>
                <a:gridCol w="1648917"/>
              </a:tblGrid>
              <a:tr h="640080">
                <a:tc>
                  <a:txBody>
                    <a:bodyPr/>
                    <a:lstStyle/>
                    <a:p>
                      <a:r>
                        <a:rPr lang="ru-RU" dirty="0" smtClean="0"/>
                        <a:t>Предметы ЕГЭ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Учебное заведение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Форма обучения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Бюджет</a:t>
                      </a:r>
                      <a:r>
                        <a:rPr lang="ru-RU" baseline="0" dirty="0" smtClean="0"/>
                        <a:t> /</a:t>
                      </a:r>
                      <a:r>
                        <a:rPr lang="ru-RU" dirty="0" smtClean="0"/>
                        <a:t> платно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Количество поступивших</a:t>
                      </a:r>
                      <a:endParaRPr lang="ru-RU" dirty="0"/>
                    </a:p>
                  </a:txBody>
                  <a:tcPr/>
                </a:tc>
              </a:tr>
              <a:tr h="640080">
                <a:tc>
                  <a:txBody>
                    <a:bodyPr/>
                    <a:lstStyle/>
                    <a:p>
                      <a:r>
                        <a:rPr lang="ru-RU" dirty="0" smtClean="0"/>
                        <a:t>Русский язык,</a:t>
                      </a:r>
                      <a:r>
                        <a:rPr lang="ru-RU" baseline="0" dirty="0" smtClean="0"/>
                        <a:t> математика, обществознание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ВУЗ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очная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бюджет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</a:tr>
              <a:tr h="640080">
                <a:tc>
                  <a:txBody>
                    <a:bodyPr/>
                    <a:lstStyle/>
                    <a:p>
                      <a:r>
                        <a:rPr lang="ru-RU" dirty="0" smtClean="0"/>
                        <a:t>Русский язык,</a:t>
                      </a:r>
                      <a:r>
                        <a:rPr lang="ru-RU" baseline="0" dirty="0" smtClean="0"/>
                        <a:t> история, обществознание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ВУЗ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очная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бюджет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</a:tr>
              <a:tr h="64008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Русский язык,</a:t>
                      </a:r>
                      <a:r>
                        <a:rPr lang="ru-RU" baseline="0" dirty="0" smtClean="0"/>
                        <a:t> математика, обществознание</a:t>
                      </a:r>
                      <a:endParaRPr lang="ru-RU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ВУЗ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очная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платно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</a:tr>
              <a:tr h="640080">
                <a:tc>
                  <a:txBody>
                    <a:bodyPr/>
                    <a:lstStyle/>
                    <a:p>
                      <a:r>
                        <a:rPr lang="ru-RU" dirty="0" smtClean="0"/>
                        <a:t>Русский язык,</a:t>
                      </a:r>
                      <a:r>
                        <a:rPr lang="ru-RU" baseline="0" dirty="0" smtClean="0"/>
                        <a:t> внутренний экзамен, обществознание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ВУЗ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заочная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платно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</a:tr>
              <a:tr h="640080">
                <a:tc>
                  <a:txBody>
                    <a:bodyPr/>
                    <a:lstStyle/>
                    <a:p>
                      <a:r>
                        <a:rPr lang="ru-RU" dirty="0" smtClean="0"/>
                        <a:t>Русский язык,</a:t>
                      </a:r>
                      <a:r>
                        <a:rPr lang="ru-RU" baseline="0" dirty="0" smtClean="0"/>
                        <a:t> история, обществознание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ВУЗ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очная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платно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</a:tr>
              <a:tr h="640080">
                <a:tc>
                  <a:txBody>
                    <a:bodyPr/>
                    <a:lstStyle/>
                    <a:p>
                      <a:r>
                        <a:rPr lang="ru-RU" dirty="0" smtClean="0"/>
                        <a:t>Русский язык,</a:t>
                      </a:r>
                      <a:r>
                        <a:rPr lang="ru-RU" baseline="0" dirty="0" smtClean="0"/>
                        <a:t> история, обществознание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ВУЗ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заочная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платно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</a:tr>
              <a:tr h="640080">
                <a:tc>
                  <a:txBody>
                    <a:bodyPr/>
                    <a:lstStyle/>
                    <a:p>
                      <a:r>
                        <a:rPr lang="ru-RU" dirty="0" smtClean="0"/>
                        <a:t>Русский язык,</a:t>
                      </a:r>
                      <a:r>
                        <a:rPr lang="ru-RU" baseline="0" dirty="0" smtClean="0"/>
                        <a:t> математика, география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ВУЗ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очная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бюджет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</a:tr>
              <a:tr h="640080">
                <a:tc>
                  <a:txBody>
                    <a:bodyPr/>
                    <a:lstStyle/>
                    <a:p>
                      <a:r>
                        <a:rPr lang="ru-RU" dirty="0" smtClean="0"/>
                        <a:t>Русский язык,</a:t>
                      </a:r>
                      <a:r>
                        <a:rPr lang="ru-RU" baseline="0" dirty="0" smtClean="0"/>
                        <a:t> математика, биология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ВУЗ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очная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бюджет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/>
                </a:tc>
              </a:tr>
              <a:tr h="693825">
                <a:tc>
                  <a:txBody>
                    <a:bodyPr/>
                    <a:lstStyle/>
                    <a:p>
                      <a:r>
                        <a:rPr lang="ru-RU" dirty="0" smtClean="0"/>
                        <a:t>Русский язык,</a:t>
                      </a:r>
                      <a:r>
                        <a:rPr lang="ru-RU" baseline="0" dirty="0" smtClean="0"/>
                        <a:t> биология, химия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ВУЗ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очная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бюджет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63636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85548184"/>
              </p:ext>
            </p:extLst>
          </p:nvPr>
        </p:nvGraphicFramePr>
        <p:xfrm>
          <a:off x="-1" y="1"/>
          <a:ext cx="9144002" cy="63813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99316"/>
                <a:gridCol w="1561171"/>
                <a:gridCol w="1561171"/>
                <a:gridCol w="1486830"/>
                <a:gridCol w="1635514"/>
              </a:tblGrid>
              <a:tr h="650866">
                <a:tc>
                  <a:txBody>
                    <a:bodyPr/>
                    <a:lstStyle/>
                    <a:p>
                      <a:r>
                        <a:rPr lang="ru-RU" dirty="0" smtClean="0"/>
                        <a:t>Предметы ЕГЭ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Учебное заведение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Форма обучения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Бюджет</a:t>
                      </a:r>
                      <a:r>
                        <a:rPr lang="ru-RU" baseline="0" dirty="0" smtClean="0"/>
                        <a:t> /</a:t>
                      </a:r>
                      <a:r>
                        <a:rPr lang="ru-RU" dirty="0" smtClean="0"/>
                        <a:t> платно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Количество поступивших</a:t>
                      </a:r>
                      <a:endParaRPr lang="ru-RU" dirty="0"/>
                    </a:p>
                  </a:txBody>
                  <a:tcPr/>
                </a:tc>
              </a:tr>
              <a:tr h="650866">
                <a:tc>
                  <a:txBody>
                    <a:bodyPr/>
                    <a:lstStyle/>
                    <a:p>
                      <a:r>
                        <a:rPr lang="ru-RU" dirty="0" smtClean="0"/>
                        <a:t>Русский язык,</a:t>
                      </a:r>
                      <a:r>
                        <a:rPr lang="ru-RU" baseline="0" dirty="0" smtClean="0"/>
                        <a:t> математика, обществознание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ВУЗ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очная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бюджет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</a:tr>
              <a:tr h="650866">
                <a:tc>
                  <a:txBody>
                    <a:bodyPr/>
                    <a:lstStyle/>
                    <a:p>
                      <a:r>
                        <a:rPr lang="ru-RU" dirty="0" smtClean="0"/>
                        <a:t>Русский язык,</a:t>
                      </a:r>
                      <a:r>
                        <a:rPr lang="ru-RU" baseline="0" dirty="0" smtClean="0"/>
                        <a:t> математика, география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ВУЗ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очная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бюджет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</a:tr>
              <a:tr h="71789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Русский язык,</a:t>
                      </a:r>
                      <a:r>
                        <a:rPr lang="ru-RU" baseline="0" dirty="0" smtClean="0"/>
                        <a:t> математика, физика</a:t>
                      </a:r>
                      <a:endParaRPr lang="ru-RU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ВУЗ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очная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бюджет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6</a:t>
                      </a:r>
                      <a:endParaRPr lang="ru-RU" dirty="0"/>
                    </a:p>
                  </a:txBody>
                  <a:tcPr/>
                </a:tc>
              </a:tr>
              <a:tr h="71789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Русский язык,</a:t>
                      </a:r>
                      <a:r>
                        <a:rPr lang="ru-RU" baseline="0" dirty="0" smtClean="0"/>
                        <a:t> математика, физика</a:t>
                      </a:r>
                      <a:endParaRPr lang="ru-RU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ВУЗ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очная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платно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</a:tr>
              <a:tr h="65263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Русский язык,</a:t>
                      </a:r>
                      <a:r>
                        <a:rPr lang="ru-RU" baseline="0" dirty="0" smtClean="0"/>
                        <a:t> математика, информатика</a:t>
                      </a:r>
                      <a:endParaRPr lang="ru-RU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ВУЗ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очная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бюджет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</a:tr>
              <a:tr h="65263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Средний балл аттестата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СУЗ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очная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бюджет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9</a:t>
                      </a:r>
                      <a:endParaRPr lang="ru-RU" dirty="0"/>
                    </a:p>
                  </a:txBody>
                  <a:tcPr/>
                </a:tc>
              </a:tr>
              <a:tr h="587368">
                <a:tc>
                  <a:txBody>
                    <a:bodyPr/>
                    <a:lstStyle/>
                    <a:p>
                      <a:r>
                        <a:rPr lang="ru-RU" dirty="0" smtClean="0"/>
                        <a:t>Средний балл аттестата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СУЗ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очная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платно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</a:tr>
              <a:tr h="652631">
                <a:tc>
                  <a:txBody>
                    <a:bodyPr/>
                    <a:lstStyle/>
                    <a:p>
                      <a:r>
                        <a:rPr lang="ru-RU" dirty="0" smtClean="0"/>
                        <a:t>Трудоустроены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</a:tr>
              <a:tr h="44768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649097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Статистика поступления в 2018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600200"/>
            <a:ext cx="8856984" cy="506916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 smtClean="0"/>
              <a:t>	</a:t>
            </a:r>
            <a:r>
              <a:rPr lang="ru-RU" b="1" dirty="0" smtClean="0"/>
              <a:t>Всего выпускников - 43</a:t>
            </a:r>
          </a:p>
          <a:p>
            <a:pPr marL="0" indent="0">
              <a:buNone/>
            </a:pPr>
            <a:r>
              <a:rPr lang="ru-RU" dirty="0" smtClean="0"/>
              <a:t>ВУЗы – 29 ( 67,44%)</a:t>
            </a:r>
          </a:p>
          <a:p>
            <a:pPr marL="0" indent="0">
              <a:buNone/>
            </a:pPr>
            <a:r>
              <a:rPr lang="ru-RU" dirty="0" smtClean="0"/>
              <a:t>		бюджет - 22		платно – 7</a:t>
            </a:r>
          </a:p>
          <a:p>
            <a:pPr marL="0" indent="0">
              <a:buNone/>
            </a:pPr>
            <a:r>
              <a:rPr lang="ru-RU" dirty="0" err="1" smtClean="0"/>
              <a:t>СУЗы</a:t>
            </a:r>
            <a:r>
              <a:rPr lang="ru-RU" dirty="0" smtClean="0"/>
              <a:t> – 11 (25,58%)</a:t>
            </a:r>
          </a:p>
          <a:p>
            <a:pPr marL="0" indent="0">
              <a:buNone/>
            </a:pPr>
            <a:r>
              <a:rPr lang="ru-RU" b="1" dirty="0" smtClean="0"/>
              <a:t>Трудоустроены – 3 (6,97%)</a:t>
            </a:r>
          </a:p>
          <a:p>
            <a:pPr marL="0" indent="0">
              <a:buNone/>
            </a:pPr>
            <a:r>
              <a:rPr lang="ru-RU" dirty="0" smtClean="0"/>
              <a:t>	</a:t>
            </a:r>
            <a:r>
              <a:rPr lang="ru-RU" b="1" dirty="0" smtClean="0"/>
              <a:t>По профилям:</a:t>
            </a:r>
          </a:p>
          <a:p>
            <a:pPr marL="0" indent="0">
              <a:buNone/>
            </a:pPr>
            <a:r>
              <a:rPr lang="ru-RU" dirty="0" smtClean="0"/>
              <a:t>Естественно-математический – ВУЗы – 14 (73,68%)</a:t>
            </a:r>
          </a:p>
          <a:p>
            <a:pPr marL="0" indent="0">
              <a:buNone/>
            </a:pPr>
            <a:r>
              <a:rPr lang="ru-RU" dirty="0"/>
              <a:t>	</a:t>
            </a:r>
            <a:r>
              <a:rPr lang="ru-RU" dirty="0" smtClean="0"/>
              <a:t>					</a:t>
            </a:r>
            <a:r>
              <a:rPr lang="ru-RU" dirty="0" err="1" smtClean="0"/>
              <a:t>СУЗы</a:t>
            </a:r>
            <a:r>
              <a:rPr lang="ru-RU" dirty="0" smtClean="0"/>
              <a:t> – 2 (10,5%) </a:t>
            </a:r>
          </a:p>
          <a:p>
            <a:pPr marL="0" indent="0">
              <a:buNone/>
            </a:pPr>
            <a:r>
              <a:rPr lang="ru-RU" dirty="0" smtClean="0"/>
              <a:t>Социально-экономический - 	ВУЗы </a:t>
            </a:r>
            <a:r>
              <a:rPr lang="ru-RU" dirty="0"/>
              <a:t>– </a:t>
            </a:r>
            <a:r>
              <a:rPr lang="ru-RU" dirty="0" smtClean="0"/>
              <a:t>15 (62,5%)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						</a:t>
            </a:r>
            <a:r>
              <a:rPr lang="ru-RU" dirty="0" err="1"/>
              <a:t>СУЗы</a:t>
            </a:r>
            <a:r>
              <a:rPr lang="ru-RU" dirty="0"/>
              <a:t> – </a:t>
            </a:r>
            <a:r>
              <a:rPr lang="ru-RU" dirty="0" smtClean="0"/>
              <a:t>9 (37,5%)</a:t>
            </a: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615252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Статистика поступления в 2017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 smtClean="0"/>
              <a:t>	</a:t>
            </a:r>
            <a:r>
              <a:rPr lang="ru-RU" b="1" dirty="0" smtClean="0"/>
              <a:t>Всего выпускников - 35</a:t>
            </a:r>
          </a:p>
          <a:p>
            <a:pPr marL="0" indent="0">
              <a:buNone/>
            </a:pPr>
            <a:r>
              <a:rPr lang="ru-RU" dirty="0" smtClean="0"/>
              <a:t>ВУЗы – 24 ( 68,6%)</a:t>
            </a:r>
          </a:p>
          <a:p>
            <a:pPr marL="0" indent="0">
              <a:buNone/>
            </a:pPr>
            <a:r>
              <a:rPr lang="ru-RU" dirty="0" smtClean="0"/>
              <a:t>		бюджет - 17</a:t>
            </a:r>
          </a:p>
          <a:p>
            <a:pPr marL="0" indent="0">
              <a:buNone/>
            </a:pPr>
            <a:r>
              <a:rPr lang="ru-RU" dirty="0" smtClean="0"/>
              <a:t>		платно - 7</a:t>
            </a:r>
          </a:p>
          <a:p>
            <a:pPr marL="0" indent="0">
              <a:buNone/>
            </a:pPr>
            <a:r>
              <a:rPr lang="ru-RU" dirty="0" err="1" smtClean="0"/>
              <a:t>СУЗы</a:t>
            </a:r>
            <a:r>
              <a:rPr lang="ru-RU" dirty="0" smtClean="0"/>
              <a:t> – 11 (31,4%)</a:t>
            </a:r>
          </a:p>
          <a:p>
            <a:pPr marL="0" indent="0">
              <a:buNone/>
            </a:pPr>
            <a:r>
              <a:rPr lang="ru-RU" dirty="0" smtClean="0"/>
              <a:t>	</a:t>
            </a:r>
            <a:r>
              <a:rPr lang="ru-RU" b="1" dirty="0" smtClean="0"/>
              <a:t>По профилям:</a:t>
            </a:r>
          </a:p>
          <a:p>
            <a:pPr marL="0" indent="0">
              <a:buNone/>
            </a:pPr>
            <a:r>
              <a:rPr lang="ru-RU" dirty="0" smtClean="0"/>
              <a:t>Естественно-математический – ВУЗы – 94%</a:t>
            </a:r>
          </a:p>
          <a:p>
            <a:pPr marL="0" indent="0">
              <a:buNone/>
            </a:pPr>
            <a:r>
              <a:rPr lang="ru-RU" dirty="0"/>
              <a:t>	</a:t>
            </a:r>
            <a:r>
              <a:rPr lang="ru-RU" dirty="0" smtClean="0"/>
              <a:t>					</a:t>
            </a:r>
            <a:r>
              <a:rPr lang="ru-RU" dirty="0" err="1" smtClean="0"/>
              <a:t>СУЗы</a:t>
            </a:r>
            <a:r>
              <a:rPr lang="ru-RU" dirty="0" smtClean="0"/>
              <a:t> – 16%</a:t>
            </a:r>
          </a:p>
          <a:p>
            <a:pPr marL="0" indent="0">
              <a:buNone/>
            </a:pPr>
            <a:r>
              <a:rPr lang="ru-RU" dirty="0" smtClean="0"/>
              <a:t>Социально-экономический - 	ВУЗы </a:t>
            </a:r>
            <a:r>
              <a:rPr lang="ru-RU" dirty="0"/>
              <a:t>– </a:t>
            </a:r>
            <a:r>
              <a:rPr lang="ru-RU" dirty="0" smtClean="0"/>
              <a:t>44,4%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						</a:t>
            </a:r>
            <a:r>
              <a:rPr lang="ru-RU" dirty="0" err="1"/>
              <a:t>СУЗы</a:t>
            </a:r>
            <a:r>
              <a:rPr lang="ru-RU" dirty="0"/>
              <a:t> – </a:t>
            </a:r>
            <a:r>
              <a:rPr lang="ru-RU" dirty="0" smtClean="0"/>
              <a:t>55,6</a:t>
            </a:r>
            <a:r>
              <a:rPr lang="ru-RU" dirty="0"/>
              <a:t>%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278215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412776"/>
            <a:ext cx="8784976" cy="3816424"/>
          </a:xfrm>
        </p:spPr>
        <p:txBody>
          <a:bodyPr>
            <a:noAutofit/>
          </a:bodyPr>
          <a:lstStyle/>
          <a:p>
            <a:r>
              <a:rPr lang="ru-RU" b="1" dirty="0" smtClean="0"/>
              <a:t>Сами </a:t>
            </a:r>
            <a:r>
              <a:rPr lang="ru-RU" b="1" dirty="0"/>
              <a:t>темы сочинений станут известны выпускникам за 15 минут до начала экзамена. Результатом итогового сочинения (изложения) будет «зачет» или «незачет», однако к сдаче единого государственного экзамена и государственного выпускного экзамена допустят только выпускников, получивших «зачет</a:t>
            </a:r>
            <a:r>
              <a:rPr lang="ru-RU" b="1" dirty="0" smtClean="0"/>
              <a:t>».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84009563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6020"/>
            <a:ext cx="7632848" cy="792088"/>
          </a:xfrm>
        </p:spPr>
        <p:txBody>
          <a:bodyPr>
            <a:normAutofit/>
          </a:bodyPr>
          <a:lstStyle/>
          <a:p>
            <a:r>
              <a:rPr lang="ru-RU" dirty="0" smtClean="0"/>
              <a:t>Официальная информация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1196752"/>
            <a:ext cx="7632848" cy="5112568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Информационный портал ЕГЭ: </a:t>
            </a:r>
            <a:r>
              <a:rPr lang="en-US" b="1" dirty="0">
                <a:hlinkClick r:id="rId2"/>
              </a:rPr>
              <a:t>http://www.ege.edu.ru</a:t>
            </a:r>
            <a:r>
              <a:rPr lang="en-US" b="1" dirty="0" smtClean="0">
                <a:hlinkClick r:id="rId2"/>
              </a:rPr>
              <a:t>/</a:t>
            </a:r>
            <a:endParaRPr lang="ru-RU" b="1" dirty="0" smtClean="0"/>
          </a:p>
          <a:p>
            <a:r>
              <a:rPr lang="ru-RU" dirty="0" smtClean="0"/>
              <a:t>Официальный сайт </a:t>
            </a:r>
            <a:r>
              <a:rPr lang="ru-RU" dirty="0" err="1" smtClean="0"/>
              <a:t>Рособрнадзора</a:t>
            </a:r>
            <a:r>
              <a:rPr lang="ru-RU" dirty="0" smtClean="0"/>
              <a:t>: </a:t>
            </a:r>
            <a:r>
              <a:rPr lang="en-US" b="1" dirty="0">
                <a:hlinkClick r:id="rId3"/>
              </a:rPr>
              <a:t>http://obrnadzor.gov.ru</a:t>
            </a:r>
            <a:r>
              <a:rPr lang="en-US" b="1" dirty="0" smtClean="0">
                <a:hlinkClick r:id="rId3"/>
              </a:rPr>
              <a:t>/</a:t>
            </a:r>
            <a:endParaRPr lang="ru-RU" b="1" dirty="0" smtClean="0"/>
          </a:p>
          <a:p>
            <a:r>
              <a:rPr lang="ru-RU" dirty="0" smtClean="0"/>
              <a:t>Официальный сайт </a:t>
            </a:r>
            <a:r>
              <a:rPr lang="ru-RU" dirty="0" err="1" smtClean="0"/>
              <a:t>Минобрнауки</a:t>
            </a:r>
            <a:r>
              <a:rPr lang="ru-RU" dirty="0" smtClean="0"/>
              <a:t> России: </a:t>
            </a:r>
            <a:r>
              <a:rPr lang="en-US" b="1" dirty="0">
                <a:hlinkClick r:id="rId4"/>
              </a:rPr>
              <a:t>http://</a:t>
            </a:r>
            <a:r>
              <a:rPr lang="ru-RU" dirty="0" err="1" smtClean="0">
                <a:hlinkClick r:id="rId4"/>
              </a:rPr>
              <a:t>минобрнауки.рф</a:t>
            </a:r>
            <a:r>
              <a:rPr lang="ru-RU" dirty="0" smtClean="0">
                <a:hlinkClick r:id="rId4"/>
              </a:rPr>
              <a:t>/</a:t>
            </a:r>
            <a:endParaRPr lang="ru-RU" dirty="0" smtClean="0"/>
          </a:p>
          <a:p>
            <a:r>
              <a:rPr lang="ru-RU" dirty="0" smtClean="0"/>
              <a:t>Открытый банк заданий ЕГЭ: </a:t>
            </a:r>
            <a:r>
              <a:rPr lang="en-US" b="1" dirty="0">
                <a:hlinkClick r:id="rId5"/>
              </a:rPr>
              <a:t>http://www.fipi.ru/ege-i-gve-11</a:t>
            </a:r>
            <a:r>
              <a:rPr lang="en-US" b="1" dirty="0" smtClean="0">
                <a:hlinkClick r:id="rId5"/>
              </a:rPr>
              <a:t>/</a:t>
            </a:r>
            <a:endParaRPr lang="ru-RU" b="1" dirty="0" smtClean="0"/>
          </a:p>
          <a:p>
            <a:r>
              <a:rPr lang="ru-RU" dirty="0"/>
              <a:t>Официальный сайт </a:t>
            </a:r>
            <a:r>
              <a:rPr lang="ru-RU" dirty="0" smtClean="0"/>
              <a:t>Министерства образования Нижегородской области:</a:t>
            </a:r>
            <a:endParaRPr lang="ru-RU" b="1" dirty="0" smtClean="0"/>
          </a:p>
          <a:p>
            <a:pPr marL="0" indent="355600">
              <a:buNone/>
            </a:pPr>
            <a:r>
              <a:rPr lang="en-US" b="1" dirty="0" smtClean="0">
                <a:hlinkClick r:id="rId6"/>
              </a:rPr>
              <a:t>http</a:t>
            </a:r>
            <a:r>
              <a:rPr lang="en-US" b="1" dirty="0">
                <a:hlinkClick r:id="rId6"/>
              </a:rPr>
              <a:t>://minobr.government-nnov.ru</a:t>
            </a:r>
            <a:r>
              <a:rPr lang="en-US" b="1" dirty="0" smtClean="0">
                <a:hlinkClick r:id="rId6"/>
              </a:rPr>
              <a:t>/</a:t>
            </a:r>
            <a:endParaRPr lang="ru-RU" b="1" dirty="0" smtClean="0"/>
          </a:p>
        </p:txBody>
      </p:sp>
    </p:spTree>
    <p:extLst>
      <p:ext uri="{BB962C8B-B14F-4D97-AF65-F5344CB8AC3E}">
        <p14:creationId xmlns:p14="http://schemas.microsoft.com/office/powerpoint/2010/main" val="104970604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44625"/>
            <a:ext cx="6965245" cy="792088"/>
          </a:xfrm>
        </p:spPr>
        <p:txBody>
          <a:bodyPr/>
          <a:lstStyle/>
          <a:p>
            <a:r>
              <a:rPr lang="ru-RU" dirty="0" smtClean="0"/>
              <a:t>Полезные ссылки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836712"/>
            <a:ext cx="7632848" cy="576064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dirty="0" err="1" smtClean="0"/>
              <a:t>Рособрнадзор</a:t>
            </a:r>
            <a:r>
              <a:rPr lang="ru-RU" sz="2000" dirty="0" err="1" smtClean="0">
                <a:latin typeface="Calibri"/>
              </a:rPr>
              <a:t>→Документы</a:t>
            </a:r>
            <a:endParaRPr lang="ru-RU" sz="2000" dirty="0"/>
          </a:p>
          <a:p>
            <a:pPr marL="0" indent="0">
              <a:buNone/>
            </a:pPr>
            <a:r>
              <a:rPr lang="en-US" sz="2000" b="1" dirty="0" smtClean="0">
                <a:hlinkClick r:id="rId2"/>
              </a:rPr>
              <a:t>http</a:t>
            </a:r>
            <a:r>
              <a:rPr lang="en-US" sz="2000" b="1" dirty="0">
                <a:hlinkClick r:id="rId2"/>
              </a:rPr>
              <a:t>://obrnadzor.gov.ru/ru/docs/documents/index.php?docnum_4=&amp;doctype_4=&amp;from_date_4=1.09.2015&amp;to_date_4=15.02.2016&amp;docsubj_4=53&amp;keywords_4=&amp;</a:t>
            </a:r>
            <a:r>
              <a:rPr lang="en-US" sz="2000" b="1" dirty="0" smtClean="0">
                <a:hlinkClick r:id="rId2"/>
              </a:rPr>
              <a:t>search_4=1</a:t>
            </a:r>
            <a:endParaRPr lang="ru-RU" sz="2000" b="1" dirty="0" smtClean="0"/>
          </a:p>
          <a:p>
            <a:pPr marL="0" indent="0">
              <a:buNone/>
            </a:pPr>
            <a:r>
              <a:rPr lang="ru-RU" sz="2000" dirty="0" smtClean="0"/>
              <a:t>Минимальные баллы</a:t>
            </a:r>
          </a:p>
          <a:p>
            <a:pPr marL="0" indent="0">
              <a:buNone/>
            </a:pPr>
            <a:r>
              <a:rPr lang="en-US" sz="2000" b="1" dirty="0">
                <a:hlinkClick r:id="rId3"/>
              </a:rPr>
              <a:t>http://</a:t>
            </a:r>
            <a:r>
              <a:rPr lang="en-US" sz="2000" b="1" dirty="0" smtClean="0">
                <a:hlinkClick r:id="rId3"/>
              </a:rPr>
              <a:t>www.ctege.info/ege-2016/minimalnyie-ballyi-ege-2016-dlya-postupleniya-v-vuz.html</a:t>
            </a:r>
            <a:endParaRPr lang="ru-RU" sz="2000" b="1" dirty="0" smtClean="0"/>
          </a:p>
          <a:p>
            <a:pPr marL="0" indent="0">
              <a:buNone/>
            </a:pPr>
            <a:r>
              <a:rPr lang="ru-RU" sz="2000" dirty="0" smtClean="0"/>
              <a:t>Информационные материалы</a:t>
            </a:r>
          </a:p>
          <a:p>
            <a:pPr marL="0" indent="0">
              <a:buNone/>
            </a:pPr>
            <a:r>
              <a:rPr lang="en-US" sz="2000" b="1" dirty="0" smtClean="0">
                <a:hlinkClick r:id="rId4"/>
              </a:rPr>
              <a:t>http</a:t>
            </a:r>
            <a:r>
              <a:rPr lang="en-US" sz="2000" b="1" dirty="0">
                <a:hlinkClick r:id="rId4"/>
              </a:rPr>
              <a:t>://www.ege.edu.ru/ru/organizers/infographics</a:t>
            </a:r>
            <a:r>
              <a:rPr lang="en-US" sz="2000" b="1" dirty="0" smtClean="0">
                <a:hlinkClick r:id="rId4"/>
              </a:rPr>
              <a:t>/</a:t>
            </a:r>
            <a:endParaRPr lang="ru-RU" sz="2000" b="1" dirty="0" smtClean="0"/>
          </a:p>
          <a:p>
            <a:pPr marL="0" indent="0">
              <a:buNone/>
            </a:pPr>
            <a:r>
              <a:rPr lang="ru-RU" sz="2000" dirty="0" err="1"/>
              <a:t>Видеоконсультации</a:t>
            </a:r>
            <a:r>
              <a:rPr lang="ru-RU" sz="2000" dirty="0"/>
              <a:t> – ЕГЭ </a:t>
            </a:r>
            <a:r>
              <a:rPr lang="ru-RU" sz="2000" dirty="0" smtClean="0"/>
              <a:t>2017</a:t>
            </a:r>
          </a:p>
          <a:p>
            <a:pPr marL="0" indent="0">
              <a:buNone/>
            </a:pPr>
            <a:r>
              <a:rPr lang="ru-RU" sz="2000" u="sng" dirty="0">
                <a:hlinkClick r:id="rId5"/>
              </a:rPr>
              <a:t>http://www.ege.edu.ru/ru/organizers/recommendation/</a:t>
            </a:r>
            <a:endParaRPr lang="ru-RU" sz="2000" dirty="0" smtClean="0"/>
          </a:p>
          <a:p>
            <a:pPr marL="0" indent="0">
              <a:buNone/>
            </a:pPr>
            <a:r>
              <a:rPr lang="ru-RU" sz="2000" dirty="0" smtClean="0"/>
              <a:t>Видео, нарушения на ЕГЭ</a:t>
            </a:r>
          </a:p>
          <a:p>
            <a:pPr marL="0" indent="0">
              <a:buNone/>
            </a:pPr>
            <a:r>
              <a:rPr lang="ru-RU" sz="2000" u="sng" dirty="0">
                <a:hlinkClick r:id="rId6"/>
              </a:rPr>
              <a:t>http://</a:t>
            </a:r>
            <a:r>
              <a:rPr lang="ru-RU" sz="2000" u="sng" dirty="0" smtClean="0">
                <a:hlinkClick r:id="rId6"/>
              </a:rPr>
              <a:t>www.ege.edu.ru/ru/organizers/video/video_item/index.php?vid_4=223</a:t>
            </a:r>
            <a:endParaRPr lang="ru-RU" sz="2000" u="sng" dirty="0" smtClean="0"/>
          </a:p>
          <a:p>
            <a:pPr marL="0" indent="0">
              <a:buNone/>
            </a:pPr>
            <a:r>
              <a:rPr lang="ru-RU" sz="2000" u="sng" dirty="0" smtClean="0"/>
              <a:t>Вузы Нижнего Новгорода</a:t>
            </a:r>
          </a:p>
          <a:p>
            <a:pPr marL="0" indent="0">
              <a:buNone/>
            </a:pPr>
            <a:r>
              <a:rPr lang="en-US" sz="2000" b="1" u="sng" dirty="0">
                <a:hlinkClick r:id="rId7"/>
              </a:rPr>
              <a:t>http://www.provuz.ru/vuz/city/nizhniy-novgorod</a:t>
            </a:r>
            <a:r>
              <a:rPr lang="en-US" sz="2000" b="1" u="sng" dirty="0" smtClean="0">
                <a:hlinkClick r:id="rId7"/>
              </a:rPr>
              <a:t>/</a:t>
            </a:r>
            <a:endParaRPr lang="ru-RU" sz="2000" b="1" u="sng" dirty="0" smtClean="0"/>
          </a:p>
        </p:txBody>
      </p:sp>
    </p:spTree>
    <p:extLst>
      <p:ext uri="{BB962C8B-B14F-4D97-AF65-F5344CB8AC3E}">
        <p14:creationId xmlns:p14="http://schemas.microsoft.com/office/powerpoint/2010/main" val="6848996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rgbClr val="002060"/>
                </a:solidFill>
              </a:rPr>
              <a:t>Изложение вправе писать следующие категории лиц</a:t>
            </a:r>
            <a:r>
              <a:rPr lang="ru-RU" dirty="0" smtClean="0">
                <a:solidFill>
                  <a:srgbClr val="002060"/>
                </a:solidFill>
              </a:rPr>
              <a:t>: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ru-RU" dirty="0"/>
              <a:t>обучающиеся с ограниченными возможностями здоровья или дети-инвалиды и инвалиды;</a:t>
            </a:r>
          </a:p>
          <a:p>
            <a:pPr lvl="0"/>
            <a:r>
              <a:rPr lang="ru-RU" dirty="0"/>
              <a:t>обучающиеся по образовательным программам среднего общего образования в специальных учебно-воспитательных учреждениях закрытого типа, а также в учреждениях, исполняющих наказание в виде лишения свободы;</a:t>
            </a:r>
          </a:p>
          <a:p>
            <a:r>
              <a:rPr lang="ru-RU" dirty="0"/>
              <a:t>обучающиеся на дому, в образовательных организациях, в том числе санаторно-курортных, в которых проводятся необходимые лечебные, реабилитационные и оздоровительные мероприятия для нуждающихся в длительном лечении на основании заключения медицинской организации.</a:t>
            </a:r>
          </a:p>
        </p:txBody>
      </p:sp>
    </p:spTree>
    <p:extLst>
      <p:ext uri="{BB962C8B-B14F-4D97-AF65-F5344CB8AC3E}">
        <p14:creationId xmlns:p14="http://schemas.microsoft.com/office/powerpoint/2010/main" val="17974204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4624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Проведение ИС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124744"/>
            <a:ext cx="8712968" cy="5472608"/>
          </a:xfrm>
        </p:spPr>
        <p:txBody>
          <a:bodyPr>
            <a:normAutofit fontScale="85000" lnSpcReduction="20000"/>
          </a:bodyPr>
          <a:lstStyle/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ru-RU" sz="3500" b="1" dirty="0"/>
              <a:t>Итоговое сочинение (изложение) начинается в 10.00</a:t>
            </a:r>
            <a:r>
              <a:rPr lang="ru-RU" sz="3500" dirty="0"/>
              <a:t> по местному времени.</a:t>
            </a:r>
          </a:p>
          <a:p>
            <a:r>
              <a:rPr lang="ru-RU" dirty="0"/>
              <a:t>Вход участников итогового сочинения (изложения) в образовательную организацию или место проведения итогового сочинения (изложения) начинается </a:t>
            </a:r>
            <a:r>
              <a:rPr lang="ru-RU" b="1" dirty="0"/>
              <a:t>с 09.00 </a:t>
            </a:r>
            <a:r>
              <a:rPr lang="ru-RU" dirty="0"/>
              <a:t>по местному </a:t>
            </a:r>
            <a:r>
              <a:rPr lang="ru-RU" dirty="0" smtClean="0"/>
              <a:t>времени, при себе иметь </a:t>
            </a:r>
            <a:r>
              <a:rPr lang="ru-RU" b="1" dirty="0" smtClean="0"/>
              <a:t>паспорт</a:t>
            </a:r>
            <a:r>
              <a:rPr lang="ru-RU" dirty="0" smtClean="0"/>
              <a:t>, в кабинет лучше явиться к 9.30.</a:t>
            </a:r>
          </a:p>
          <a:p>
            <a:r>
              <a:rPr lang="ru-RU" dirty="0"/>
              <a:t>Участники итогового сочинения (изложения) </a:t>
            </a:r>
            <a:r>
              <a:rPr lang="ru-RU" dirty="0" smtClean="0"/>
              <a:t>согласно спискам рассаживаются </a:t>
            </a:r>
            <a:r>
              <a:rPr lang="ru-RU" dirty="0"/>
              <a:t>за рабочие столы в кабинете </a:t>
            </a:r>
            <a:r>
              <a:rPr lang="ru-RU" dirty="0" smtClean="0"/>
              <a:t>в </a:t>
            </a:r>
            <a:r>
              <a:rPr lang="ru-RU" dirty="0"/>
              <a:t>произвольном порядке (по одному человеку за рабочий стол</a:t>
            </a:r>
            <a:r>
              <a:rPr lang="ru-RU" dirty="0" smtClean="0"/>
              <a:t>).</a:t>
            </a:r>
          </a:p>
          <a:p>
            <a:r>
              <a:rPr lang="ru-RU" dirty="0" smtClean="0"/>
              <a:t>Темы сочинений станут известны за 15 минут до начала экзамена (темы будут сформированы по часовым поясам).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758492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>
            <a:normAutofit fontScale="85000" lnSpcReduction="10000"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Время написания – 3 часа 55 минут</a:t>
            </a:r>
          </a:p>
          <a:p>
            <a:r>
              <a:rPr lang="ru-RU" dirty="0" smtClean="0"/>
              <a:t>Даты проведения: </a:t>
            </a:r>
            <a:r>
              <a:rPr lang="ru-RU" dirty="0"/>
              <a:t>школьники будут писать итоговое сочинение (изложение) в </a:t>
            </a:r>
            <a:r>
              <a:rPr lang="ru-RU" b="1" dirty="0"/>
              <a:t>первую среду </a:t>
            </a:r>
            <a:r>
              <a:rPr lang="ru-RU" b="1" dirty="0" smtClean="0"/>
              <a:t>декабря (5 декабря)</a:t>
            </a:r>
            <a:r>
              <a:rPr lang="ru-RU" dirty="0" smtClean="0"/>
              <a:t>, у тех, кто не явился, </a:t>
            </a:r>
            <a:r>
              <a:rPr lang="ru-RU" dirty="0"/>
              <a:t>будет возможность </a:t>
            </a:r>
            <a:r>
              <a:rPr lang="ru-RU" dirty="0" smtClean="0"/>
              <a:t>написать </a:t>
            </a:r>
            <a:r>
              <a:rPr lang="ru-RU" dirty="0"/>
              <a:t>работу в первые среды </a:t>
            </a:r>
            <a:r>
              <a:rPr lang="ru-RU" dirty="0" smtClean="0"/>
              <a:t>февраля и мая (обучающие, получившие «незачёт», вправе повторно написать итоговое сочинение, но не более двух раз).</a:t>
            </a:r>
          </a:p>
          <a:p>
            <a:r>
              <a:rPr lang="ru-RU" dirty="0" smtClean="0"/>
              <a:t>Для участия необходимо подать заявление не позднее, чем за 2 недели до даты проведения ИС</a:t>
            </a:r>
            <a:r>
              <a:rPr lang="ru-RU" b="1" dirty="0" smtClean="0"/>
              <a:t>. </a:t>
            </a:r>
            <a:r>
              <a:rPr lang="ru-RU" dirty="0" smtClean="0"/>
              <a:t>Выпускники текущего года подают заявление в своей школе, выпускники прошлых лет в управлении образования администрации района.</a:t>
            </a:r>
          </a:p>
          <a:p>
            <a:pPr marL="0" indent="0">
              <a:buNone/>
            </a:pPr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336313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6192688"/>
          </a:xfrm>
        </p:spPr>
        <p:txBody>
          <a:bodyPr>
            <a:normAutofit fontScale="85000" lnSpcReduction="20000"/>
          </a:bodyPr>
          <a:lstStyle/>
          <a:p>
            <a:pPr marL="457200" lvl="1" indent="0">
              <a:buNone/>
            </a:pPr>
            <a:r>
              <a:rPr lang="ru-RU" sz="3300" b="1" dirty="0">
                <a:solidFill>
                  <a:schemeClr val="tx2">
                    <a:lumMod val="75000"/>
                  </a:schemeClr>
                </a:solidFill>
              </a:rPr>
              <a:t>Во время проведения итогового сочинения </a:t>
            </a:r>
            <a:r>
              <a:rPr lang="ru-RU" sz="3300" dirty="0"/>
              <a:t>(изложения) на рабочем </a:t>
            </a:r>
            <a:r>
              <a:rPr lang="ru-RU" sz="3300" dirty="0">
                <a:solidFill>
                  <a:schemeClr val="tx2">
                    <a:lumMod val="75000"/>
                  </a:schemeClr>
                </a:solidFill>
              </a:rPr>
              <a:t>столе</a:t>
            </a:r>
            <a:r>
              <a:rPr lang="ru-RU" sz="3300" dirty="0"/>
              <a:t> участников итогового сочинения (изложения), помимо бланка регистрации и бланков записи (дополнительного бланка записи), </a:t>
            </a:r>
            <a:r>
              <a:rPr lang="ru-RU" sz="3300" b="1" dirty="0">
                <a:solidFill>
                  <a:schemeClr val="tx2">
                    <a:lumMod val="75000"/>
                  </a:schemeClr>
                </a:solidFill>
              </a:rPr>
              <a:t>находятся</a:t>
            </a:r>
            <a:r>
              <a:rPr lang="ru-RU" sz="3300" dirty="0">
                <a:solidFill>
                  <a:schemeClr val="tx2">
                    <a:lumMod val="75000"/>
                  </a:schemeClr>
                </a:solidFill>
              </a:rPr>
              <a:t>:</a:t>
            </a:r>
          </a:p>
          <a:p>
            <a:r>
              <a:rPr lang="ru-RU" b="1" dirty="0"/>
              <a:t>ручка</a:t>
            </a:r>
            <a:r>
              <a:rPr lang="ru-RU" dirty="0"/>
              <a:t>  (</a:t>
            </a:r>
            <a:r>
              <a:rPr lang="ru-RU" dirty="0" err="1" smtClean="0"/>
              <a:t>гелевая</a:t>
            </a:r>
            <a:r>
              <a:rPr lang="ru-RU" dirty="0"/>
              <a:t> </a:t>
            </a:r>
            <a:r>
              <a:rPr lang="ru-RU" dirty="0" smtClean="0"/>
              <a:t>или </a:t>
            </a:r>
            <a:r>
              <a:rPr lang="ru-RU" dirty="0"/>
              <a:t>капиллярная </a:t>
            </a:r>
            <a:r>
              <a:rPr lang="ru-RU" dirty="0" smtClean="0"/>
              <a:t>с чернилами </a:t>
            </a:r>
            <a:r>
              <a:rPr lang="ru-RU" dirty="0"/>
              <a:t>черного цвета);</a:t>
            </a:r>
            <a:endParaRPr lang="ru-RU" sz="1800" dirty="0"/>
          </a:p>
          <a:p>
            <a:r>
              <a:rPr lang="ru-RU" b="1" dirty="0"/>
              <a:t>документ</a:t>
            </a:r>
            <a:r>
              <a:rPr lang="ru-RU" dirty="0"/>
              <a:t>, удостоверяющий личность;</a:t>
            </a:r>
            <a:endParaRPr lang="ru-RU" sz="1800" dirty="0"/>
          </a:p>
          <a:p>
            <a:r>
              <a:rPr lang="ru-RU" dirty="0"/>
              <a:t>лекарства и питание (при необходимости);</a:t>
            </a:r>
            <a:endParaRPr lang="ru-RU" sz="1800" dirty="0"/>
          </a:p>
          <a:p>
            <a:r>
              <a:rPr lang="ru-RU" dirty="0"/>
              <a:t>орфографический словарь для участников итогового </a:t>
            </a:r>
            <a:r>
              <a:rPr lang="ru-RU" dirty="0" smtClean="0"/>
              <a:t>сочинения, выданный </a:t>
            </a:r>
            <a:r>
              <a:rPr lang="ru-RU" dirty="0"/>
              <a:t>членами комиссии образовательной организации по проведению итогового сочинения (изложения</a:t>
            </a:r>
            <a:r>
              <a:rPr lang="ru-RU" dirty="0" smtClean="0"/>
              <a:t>) со штампом школьной библиотеки;</a:t>
            </a:r>
            <a:endParaRPr lang="ru-RU" sz="1800" dirty="0"/>
          </a:p>
          <a:p>
            <a:r>
              <a:rPr lang="ru-RU" dirty="0"/>
              <a:t>инструкция для участников итогового сочинения (изложения</a:t>
            </a:r>
            <a:r>
              <a:rPr lang="ru-RU" dirty="0" smtClean="0"/>
              <a:t>).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199796610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1567</TotalTime>
  <Words>1923</Words>
  <Application>Microsoft Office PowerPoint</Application>
  <PresentationFormat>Экран (4:3)</PresentationFormat>
  <Paragraphs>296</Paragraphs>
  <Slides>51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51</vt:i4>
      </vt:variant>
    </vt:vector>
  </HeadingPairs>
  <TitlesOfParts>
    <vt:vector size="52" baseType="lpstr">
      <vt:lpstr>Тема Office</vt:lpstr>
      <vt:lpstr>14 сентября </vt:lpstr>
      <vt:lpstr>Итоговое сочинение (изложение)</vt:lpstr>
      <vt:lpstr>ОБЩАЯ ИНФОРМАЦИЯ</vt:lpstr>
      <vt:lpstr>Открытые тематические направления для итогового сочинения  2018/19 учебного года(ФИПИ)</vt:lpstr>
      <vt:lpstr>Презентация PowerPoint</vt:lpstr>
      <vt:lpstr>Изложение вправе писать следующие категории лиц:</vt:lpstr>
      <vt:lpstr>Проведение ИС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Критерии оценивания</vt:lpstr>
      <vt:lpstr>Презентация PowerPoint</vt:lpstr>
      <vt:lpstr>Презентация PowerPoint</vt:lpstr>
      <vt:lpstr>Государственная итоговая аттестация</vt:lpstr>
      <vt:lpstr>Нормативные документы</vt:lpstr>
      <vt:lpstr>Презентация PowerPoint</vt:lpstr>
      <vt:lpstr>Предметы ЕГЭ</vt:lpstr>
      <vt:lpstr>СРОКИ ПРОВЕДЕНИЯ ЕГЭ</vt:lpstr>
      <vt:lpstr>РАСПИСАНИЕ ЕГЭ - 2019 (проект) Основной этап: </vt:lpstr>
      <vt:lpstr>Новое в технологии ЕГЭ</vt:lpstr>
      <vt:lpstr>Запрещается</vt:lpstr>
      <vt:lpstr>Минимальные баллы ЕГЭ, необходимые для поступления в ВУЗ:</vt:lpstr>
      <vt:lpstr>Для получения аттестата</vt:lpstr>
      <vt:lpstr>Отметки в аттестат</vt:lpstr>
      <vt:lpstr>Отметки в аттестат</vt:lpstr>
      <vt:lpstr>Презентация PowerPoint</vt:lpstr>
      <vt:lpstr>Не выдается аттестат</vt:lpstr>
      <vt:lpstr>Изменения  в КИМ ЕГЭ</vt:lpstr>
      <vt:lpstr>Апробация КИМ по русскому языку в 10-11 классах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Сайт школы</vt:lpstr>
      <vt:lpstr>Как выбрать ВУЗ?</vt:lpstr>
      <vt:lpstr>Презентация PowerPoint</vt:lpstr>
      <vt:lpstr>Презентация PowerPoint</vt:lpstr>
      <vt:lpstr>Что нужно сделать?</vt:lpstr>
      <vt:lpstr>Презентация PowerPoint</vt:lpstr>
      <vt:lpstr>Презентация PowerPoint</vt:lpstr>
      <vt:lpstr>Презентация PowerPoint</vt:lpstr>
      <vt:lpstr>Статистика поступления в 2018</vt:lpstr>
      <vt:lpstr>Презентация PowerPoint</vt:lpstr>
      <vt:lpstr>Статистика поступления в 2018</vt:lpstr>
      <vt:lpstr>Статистика поступления в 2017</vt:lpstr>
      <vt:lpstr>Официальная информация</vt:lpstr>
      <vt:lpstr>Полезные ссылки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Правила проведения ЕГЭ в 2016 году</dc:title>
  <dc:creator>Завуч по ИКТ</dc:creator>
  <cp:lastModifiedBy>Завуч по ИКТ</cp:lastModifiedBy>
  <cp:revision>147</cp:revision>
  <cp:lastPrinted>2017-03-20T09:47:29Z</cp:lastPrinted>
  <dcterms:created xsi:type="dcterms:W3CDTF">2016-03-14T12:49:54Z</dcterms:created>
  <dcterms:modified xsi:type="dcterms:W3CDTF">2018-09-13T14:01:35Z</dcterms:modified>
</cp:coreProperties>
</file>